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01" r:id="rId2"/>
    <p:sldId id="273" r:id="rId3"/>
    <p:sldId id="405" r:id="rId4"/>
    <p:sldId id="407" r:id="rId5"/>
    <p:sldId id="259" r:id="rId6"/>
    <p:sldId id="274" r:id="rId7"/>
    <p:sldId id="414" r:id="rId8"/>
    <p:sldId id="408" r:id="rId9"/>
    <p:sldId id="409" r:id="rId10"/>
    <p:sldId id="402" r:id="rId11"/>
    <p:sldId id="410" r:id="rId12"/>
    <p:sldId id="411" r:id="rId13"/>
    <p:sldId id="321" r:id="rId14"/>
    <p:sldId id="404" r:id="rId15"/>
    <p:sldId id="413" r:id="rId16"/>
    <p:sldId id="406" r:id="rId17"/>
    <p:sldId id="393" r:id="rId18"/>
    <p:sldId id="378" r:id="rId19"/>
    <p:sldId id="390" r:id="rId20"/>
    <p:sldId id="380" r:id="rId21"/>
    <p:sldId id="383" r:id="rId22"/>
    <p:sldId id="375" r:id="rId23"/>
    <p:sldId id="376" r:id="rId24"/>
    <p:sldId id="394" r:id="rId25"/>
    <p:sldId id="364" r:id="rId26"/>
    <p:sldId id="272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E006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2160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03D65-7068-4383-A0AA-D2187827BDB7}" type="doc">
      <dgm:prSet loTypeId="urn:microsoft.com/office/officeart/2005/8/layout/list1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4B0F5F5F-91AA-4D0E-8994-0AF0EB4A8DCF}" type="parTrans" cxnId="{9D90C8D3-0970-417F-9ECB-DC7EF1F2F98C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F8CE0913-BC2F-4FCD-8794-6073A41401AB}">
      <dgm:prSet phldrT="[Текст]" custT="1"/>
      <dgm:spPr>
        <a:solidFill>
          <a:schemeClr val="tx2">
            <a:lumMod val="40000"/>
            <a:lumOff val="60000"/>
            <a:alpha val="69000"/>
          </a:schemeClr>
        </a:solidFill>
      </dgm:spPr>
      <dgm:t>
        <a:bodyPr/>
        <a:lstStyle/>
        <a:p>
          <a:pPr algn="ctr">
            <a:tabLst>
              <a:tab pos="4929188" algn="l"/>
            </a:tabLst>
          </a:pPr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Повышенная впечатлительность (тревожность), болезненная реакция на тон голоса  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A6264F-CCC8-4379-B0A5-0749E82F0C97}" type="sibTrans" cxnId="{9D90C8D3-0970-417F-9ECB-DC7EF1F2F98C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80E1ECFE-FB50-40B5-85D3-E958C21C6D5E}" type="parTrans" cxnId="{C5E8C401-790D-4BF6-88AE-35D105CD16DB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36B4F177-7D2F-4AB1-A498-8D51FFC88564}">
      <dgm:prSet phldrT="[Текст]" custT="1"/>
      <dgm:spPr>
        <a:solidFill>
          <a:schemeClr val="tx2">
            <a:lumMod val="40000"/>
            <a:lumOff val="60000"/>
            <a:alpha val="69000"/>
          </a:schemeClr>
        </a:solidFill>
      </dgm:spPr>
      <dgm:t>
        <a:bodyPr/>
        <a:lstStyle/>
        <a:p>
          <a:pPr algn="ctr"/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Повышенная утомляемость, быстро теряют интерес, отказываются от выполнения задания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4616E8-9FAD-4D22-A4FE-1326B6FA6FA7}" type="sibTrans" cxnId="{C5E8C401-790D-4BF6-88AE-35D105CD16DB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02C5C34E-B31D-4448-B9F4-2CCC12B56B47}" type="parTrans" cxnId="{044D18A5-8554-449B-90B4-DC21ED616EF7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CF31947E-F05A-4BCA-B473-F4356664AA07}">
      <dgm:prSet phldrT="[Текст]" custT="1"/>
      <dgm:spPr>
        <a:solidFill>
          <a:schemeClr val="tx2">
            <a:lumMod val="40000"/>
            <a:lumOff val="60000"/>
            <a:alpha val="69000"/>
          </a:schemeClr>
        </a:solidFill>
      </dgm:spPr>
      <dgm:t>
        <a:bodyPr/>
        <a:lstStyle/>
        <a:p>
          <a:pPr algn="ctr"/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Повышенная  возбудимость, беспокойство, склонность к вспышкам раздражительности, упрямству</a:t>
          </a:r>
          <a:endParaRPr lang="ru-RU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3B006E5-A84D-4C8F-AFC7-1BB1EEC27BB8}" type="sibTrans" cxnId="{044D18A5-8554-449B-90B4-DC21ED616EF7}">
      <dgm:prSet/>
      <dgm:spPr/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78BD2CF9-6CA9-45F4-8A49-0FDA1A30A691}" type="pres">
      <dgm:prSet presAssocID="{D6103D65-7068-4383-A0AA-D2187827BD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759825-2F6F-4545-98B1-E406E1D19C77}" type="pres">
      <dgm:prSet presAssocID="{F8CE0913-BC2F-4FCD-8794-6073A41401AB}" presName="parentLin" presStyleCnt="0"/>
      <dgm:spPr/>
      <dgm:t>
        <a:bodyPr/>
        <a:lstStyle/>
        <a:p>
          <a:endParaRPr/>
        </a:p>
      </dgm:t>
    </dgm:pt>
    <dgm:pt modelId="{62B9F9A2-F95E-4C4F-8684-92540B7E9C34}" type="pres">
      <dgm:prSet presAssocID="{F8CE0913-BC2F-4FCD-8794-6073A41401A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CDA2D27-9E54-4A2D-9AB0-B7A1BFE2C787}" type="pres">
      <dgm:prSet presAssocID="{F8CE0913-BC2F-4FCD-8794-6073A41401AB}" presName="parentText" presStyleLbl="node1" presStyleIdx="0" presStyleCnt="3" custScaleX="1166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47EC4-4ED8-4FAA-BDE6-95F8B705154F}" type="pres">
      <dgm:prSet presAssocID="{F8CE0913-BC2F-4FCD-8794-6073A41401AB}" presName="negativeSpace" presStyleCnt="0"/>
      <dgm:spPr/>
      <dgm:t>
        <a:bodyPr/>
        <a:lstStyle/>
        <a:p>
          <a:endParaRPr/>
        </a:p>
      </dgm:t>
    </dgm:pt>
    <dgm:pt modelId="{264CE13A-2D98-4BED-8523-F92225A18A19}" type="pres">
      <dgm:prSet presAssocID="{F8CE0913-BC2F-4FCD-8794-6073A41401AB}" presName="childText" presStyleLbl="conFgAcc1" presStyleIdx="0" presStyleCnt="3">
        <dgm:presLayoutVars>
          <dgm:bulletEnabled val="1"/>
        </dgm:presLayoutVars>
      </dgm:prSet>
      <dgm:spPr>
        <a:solidFill>
          <a:schemeClr val="accent1">
            <a:lumMod val="20000"/>
            <a:lumOff val="80000"/>
            <a:alpha val="60000"/>
          </a:schemeClr>
        </a:solidFill>
      </dgm:spPr>
      <dgm:t>
        <a:bodyPr/>
        <a:lstStyle/>
        <a:p>
          <a:endParaRPr/>
        </a:p>
      </dgm:t>
    </dgm:pt>
    <dgm:pt modelId="{96F08D68-21C2-4CD6-975A-DB5D45818099}" type="pres">
      <dgm:prSet presAssocID="{9BA6264F-CCC8-4379-B0A5-0749E82F0C97}" presName="spaceBetweenRectangles" presStyleCnt="0"/>
      <dgm:spPr/>
      <dgm:t>
        <a:bodyPr/>
        <a:lstStyle/>
        <a:p>
          <a:endParaRPr/>
        </a:p>
      </dgm:t>
    </dgm:pt>
    <dgm:pt modelId="{2A485C32-E1B3-40A6-8144-0B28FA305758}" type="pres">
      <dgm:prSet presAssocID="{36B4F177-7D2F-4AB1-A498-8D51FFC88564}" presName="parentLin" presStyleCnt="0"/>
      <dgm:spPr/>
      <dgm:t>
        <a:bodyPr/>
        <a:lstStyle/>
        <a:p>
          <a:endParaRPr/>
        </a:p>
      </dgm:t>
    </dgm:pt>
    <dgm:pt modelId="{8248DDCF-3A89-4C2F-8BD6-4CE127B860B5}" type="pres">
      <dgm:prSet presAssocID="{36B4F177-7D2F-4AB1-A498-8D51FFC8856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53FC7DC-BDD0-4770-AACF-7275C6E3639C}" type="pres">
      <dgm:prSet presAssocID="{36B4F177-7D2F-4AB1-A498-8D51FFC88564}" presName="parentText" presStyleLbl="node1" presStyleIdx="1" presStyleCnt="3" custScaleX="1204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2A1AA-4EF7-46C4-8BD9-B290C41AEB2C}" type="pres">
      <dgm:prSet presAssocID="{36B4F177-7D2F-4AB1-A498-8D51FFC88564}" presName="negativeSpace" presStyleCnt="0"/>
      <dgm:spPr/>
      <dgm:t>
        <a:bodyPr/>
        <a:lstStyle/>
        <a:p>
          <a:endParaRPr/>
        </a:p>
      </dgm:t>
    </dgm:pt>
    <dgm:pt modelId="{7F4C9CE7-CFFE-4EC0-A182-5E1102B6B92A}" type="pres">
      <dgm:prSet presAssocID="{36B4F177-7D2F-4AB1-A498-8D51FFC88564}" presName="childText" presStyleLbl="conFgAcc1" presStyleIdx="1" presStyleCnt="3" custLinFactNeighborX="385" custLinFactNeighborY="-14708">
        <dgm:presLayoutVars>
          <dgm:bulletEnabled val="1"/>
        </dgm:presLayoutVars>
      </dgm:prSet>
      <dgm:spPr>
        <a:solidFill>
          <a:schemeClr val="accent1">
            <a:lumMod val="20000"/>
            <a:lumOff val="80000"/>
            <a:alpha val="60000"/>
          </a:schemeClr>
        </a:solidFill>
      </dgm:spPr>
      <dgm:t>
        <a:bodyPr/>
        <a:lstStyle/>
        <a:p>
          <a:endParaRPr/>
        </a:p>
      </dgm:t>
    </dgm:pt>
    <dgm:pt modelId="{C518254D-7E1E-4B16-8FAE-9F0B3009E721}" type="pres">
      <dgm:prSet presAssocID="{CB4616E8-9FAD-4D22-A4FE-1326B6FA6FA7}" presName="spaceBetweenRectangles" presStyleCnt="0"/>
      <dgm:spPr/>
      <dgm:t>
        <a:bodyPr/>
        <a:lstStyle/>
        <a:p>
          <a:endParaRPr/>
        </a:p>
      </dgm:t>
    </dgm:pt>
    <dgm:pt modelId="{A5B1B550-4807-4933-B6DC-3948D376159B}" type="pres">
      <dgm:prSet presAssocID="{CF31947E-F05A-4BCA-B473-F4356664AA07}" presName="parentLin" presStyleCnt="0"/>
      <dgm:spPr/>
      <dgm:t>
        <a:bodyPr/>
        <a:lstStyle/>
        <a:p>
          <a:endParaRPr/>
        </a:p>
      </dgm:t>
    </dgm:pt>
    <dgm:pt modelId="{EE3BD63F-1323-439F-9FA9-786D6FC8A8EE}" type="pres">
      <dgm:prSet presAssocID="{CF31947E-F05A-4BCA-B473-F4356664AA0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ACDBF3F5-287D-4C7E-85C0-561FC80901D8}" type="pres">
      <dgm:prSet presAssocID="{CF31947E-F05A-4BCA-B473-F4356664AA07}" presName="parentText" presStyleLbl="node1" presStyleIdx="2" presStyleCnt="3" custScaleX="1153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122BB-4C17-4287-BB99-85951D4357D5}" type="pres">
      <dgm:prSet presAssocID="{CF31947E-F05A-4BCA-B473-F4356664AA07}" presName="negativeSpace" presStyleCnt="0"/>
      <dgm:spPr/>
      <dgm:t>
        <a:bodyPr/>
        <a:lstStyle/>
        <a:p>
          <a:endParaRPr/>
        </a:p>
      </dgm:t>
    </dgm:pt>
    <dgm:pt modelId="{EDD2EEEF-213E-49F1-8E19-DEA9A702F2A2}" type="pres">
      <dgm:prSet presAssocID="{CF31947E-F05A-4BCA-B473-F4356664AA07}" presName="childText" presStyleLbl="conFgAcc1" presStyleIdx="2" presStyleCnt="3" custLinFactNeighborX="1279" custLinFactNeighborY="9967">
        <dgm:presLayoutVars>
          <dgm:bulletEnabled val="1"/>
        </dgm:presLayoutVars>
      </dgm:prSet>
      <dgm:spPr>
        <a:solidFill>
          <a:schemeClr val="accent1">
            <a:lumMod val="20000"/>
            <a:lumOff val="80000"/>
            <a:alpha val="60000"/>
          </a:schemeClr>
        </a:solidFill>
      </dgm:spPr>
      <dgm:t>
        <a:bodyPr/>
        <a:lstStyle/>
        <a:p>
          <a:endParaRPr/>
        </a:p>
      </dgm:t>
    </dgm:pt>
  </dgm:ptLst>
  <dgm:cxnLst>
    <dgm:cxn modelId="{30D853FF-1AD8-4316-BC5F-63659719CD96}" type="presOf" srcId="{CF31947E-F05A-4BCA-B473-F4356664AA07}" destId="{EE3BD63F-1323-439F-9FA9-786D6FC8A8EE}" srcOrd="0" destOrd="0" presId="urn:microsoft.com/office/officeart/2005/8/layout/list1"/>
    <dgm:cxn modelId="{044D18A5-8554-449B-90B4-DC21ED616EF7}" srcId="{D6103D65-7068-4383-A0AA-D2187827BDB7}" destId="{CF31947E-F05A-4BCA-B473-F4356664AA07}" srcOrd="2" destOrd="0" parTransId="{02C5C34E-B31D-4448-B9F4-2CCC12B56B47}" sibTransId="{83B006E5-A84D-4C8F-AFC7-1BB1EEC27BB8}"/>
    <dgm:cxn modelId="{F552375B-CFA2-40C2-BC2A-489C535047DB}" type="presOf" srcId="{F8CE0913-BC2F-4FCD-8794-6073A41401AB}" destId="{62B9F9A2-F95E-4C4F-8684-92540B7E9C34}" srcOrd="0" destOrd="0" presId="urn:microsoft.com/office/officeart/2005/8/layout/list1"/>
    <dgm:cxn modelId="{9D90C8D3-0970-417F-9ECB-DC7EF1F2F98C}" srcId="{D6103D65-7068-4383-A0AA-D2187827BDB7}" destId="{F8CE0913-BC2F-4FCD-8794-6073A41401AB}" srcOrd="0" destOrd="0" parTransId="{4B0F5F5F-91AA-4D0E-8994-0AF0EB4A8DCF}" sibTransId="{9BA6264F-CCC8-4379-B0A5-0749E82F0C97}"/>
    <dgm:cxn modelId="{B81CAE27-940B-4593-B5DA-EE40431B9081}" type="presOf" srcId="{F8CE0913-BC2F-4FCD-8794-6073A41401AB}" destId="{3CDA2D27-9E54-4A2D-9AB0-B7A1BFE2C787}" srcOrd="1" destOrd="0" presId="urn:microsoft.com/office/officeart/2005/8/layout/list1"/>
    <dgm:cxn modelId="{C5E8C401-790D-4BF6-88AE-35D105CD16DB}" srcId="{D6103D65-7068-4383-A0AA-D2187827BDB7}" destId="{36B4F177-7D2F-4AB1-A498-8D51FFC88564}" srcOrd="1" destOrd="0" parTransId="{80E1ECFE-FB50-40B5-85D3-E958C21C6D5E}" sibTransId="{CB4616E8-9FAD-4D22-A4FE-1326B6FA6FA7}"/>
    <dgm:cxn modelId="{1A7D1D3D-2BC7-4B37-B114-D7F8D52FAB52}" type="presOf" srcId="{CF31947E-F05A-4BCA-B473-F4356664AA07}" destId="{ACDBF3F5-287D-4C7E-85C0-561FC80901D8}" srcOrd="1" destOrd="0" presId="urn:microsoft.com/office/officeart/2005/8/layout/list1"/>
    <dgm:cxn modelId="{01AD3F59-CDEA-471E-A3DF-3B4BDF7E5CFD}" type="presOf" srcId="{D6103D65-7068-4383-A0AA-D2187827BDB7}" destId="{78BD2CF9-6CA9-45F4-8A49-0FDA1A30A691}" srcOrd="0" destOrd="0" presId="urn:microsoft.com/office/officeart/2005/8/layout/list1"/>
    <dgm:cxn modelId="{4D2A52DE-CDA9-475B-94C5-2A22CD27E635}" type="presOf" srcId="{36B4F177-7D2F-4AB1-A498-8D51FFC88564}" destId="{C53FC7DC-BDD0-4770-AACF-7275C6E3639C}" srcOrd="1" destOrd="0" presId="urn:microsoft.com/office/officeart/2005/8/layout/list1"/>
    <dgm:cxn modelId="{658AEE4C-2414-4B8F-AB52-74C3C8D4AA92}" type="presOf" srcId="{36B4F177-7D2F-4AB1-A498-8D51FFC88564}" destId="{8248DDCF-3A89-4C2F-8BD6-4CE127B860B5}" srcOrd="0" destOrd="0" presId="urn:microsoft.com/office/officeart/2005/8/layout/list1"/>
    <dgm:cxn modelId="{E4351D28-F257-40EF-B12D-E8A10FD5216C}" type="presParOf" srcId="{78BD2CF9-6CA9-45F4-8A49-0FDA1A30A691}" destId="{C2759825-2F6F-4545-98B1-E406E1D19C77}" srcOrd="0" destOrd="0" presId="urn:microsoft.com/office/officeart/2005/8/layout/list1"/>
    <dgm:cxn modelId="{56E90393-008C-472F-A832-4392ECF574DA}" type="presParOf" srcId="{C2759825-2F6F-4545-98B1-E406E1D19C77}" destId="{62B9F9A2-F95E-4C4F-8684-92540B7E9C34}" srcOrd="0" destOrd="0" presId="urn:microsoft.com/office/officeart/2005/8/layout/list1"/>
    <dgm:cxn modelId="{FE329B22-811C-458B-898E-A8A7B046028A}" type="presParOf" srcId="{C2759825-2F6F-4545-98B1-E406E1D19C77}" destId="{3CDA2D27-9E54-4A2D-9AB0-B7A1BFE2C787}" srcOrd="1" destOrd="0" presId="urn:microsoft.com/office/officeart/2005/8/layout/list1"/>
    <dgm:cxn modelId="{0AEFDC24-0D46-4FB5-8112-FBE00AFEE134}" type="presParOf" srcId="{78BD2CF9-6CA9-45F4-8A49-0FDA1A30A691}" destId="{24147EC4-4ED8-4FAA-BDE6-95F8B705154F}" srcOrd="1" destOrd="0" presId="urn:microsoft.com/office/officeart/2005/8/layout/list1"/>
    <dgm:cxn modelId="{45851534-096F-483C-8D31-C8B4F24B3F3D}" type="presParOf" srcId="{78BD2CF9-6CA9-45F4-8A49-0FDA1A30A691}" destId="{264CE13A-2D98-4BED-8523-F92225A18A19}" srcOrd="2" destOrd="0" presId="urn:microsoft.com/office/officeart/2005/8/layout/list1"/>
    <dgm:cxn modelId="{1BB588E1-A946-4225-BFFB-89DE73D46722}" type="presParOf" srcId="{78BD2CF9-6CA9-45F4-8A49-0FDA1A30A691}" destId="{96F08D68-21C2-4CD6-975A-DB5D45818099}" srcOrd="3" destOrd="0" presId="urn:microsoft.com/office/officeart/2005/8/layout/list1"/>
    <dgm:cxn modelId="{41AB638B-8712-4F65-A52C-CB8773AD26D1}" type="presParOf" srcId="{78BD2CF9-6CA9-45F4-8A49-0FDA1A30A691}" destId="{2A485C32-E1B3-40A6-8144-0B28FA305758}" srcOrd="4" destOrd="0" presId="urn:microsoft.com/office/officeart/2005/8/layout/list1"/>
    <dgm:cxn modelId="{7E8A5C49-D133-419A-9BD6-5D2D2FB428A7}" type="presParOf" srcId="{2A485C32-E1B3-40A6-8144-0B28FA305758}" destId="{8248DDCF-3A89-4C2F-8BD6-4CE127B860B5}" srcOrd="0" destOrd="0" presId="urn:microsoft.com/office/officeart/2005/8/layout/list1"/>
    <dgm:cxn modelId="{56C56B0E-F2CB-48F0-88D4-A93392869F6B}" type="presParOf" srcId="{2A485C32-E1B3-40A6-8144-0B28FA305758}" destId="{C53FC7DC-BDD0-4770-AACF-7275C6E3639C}" srcOrd="1" destOrd="0" presId="urn:microsoft.com/office/officeart/2005/8/layout/list1"/>
    <dgm:cxn modelId="{44EE98E8-5B1A-484F-A813-3E31988A7F74}" type="presParOf" srcId="{78BD2CF9-6CA9-45F4-8A49-0FDA1A30A691}" destId="{1932A1AA-4EF7-46C4-8BD9-B290C41AEB2C}" srcOrd="5" destOrd="0" presId="urn:microsoft.com/office/officeart/2005/8/layout/list1"/>
    <dgm:cxn modelId="{B77A3A25-22A4-4373-AA72-86C319FF73F5}" type="presParOf" srcId="{78BD2CF9-6CA9-45F4-8A49-0FDA1A30A691}" destId="{7F4C9CE7-CFFE-4EC0-A182-5E1102B6B92A}" srcOrd="6" destOrd="0" presId="urn:microsoft.com/office/officeart/2005/8/layout/list1"/>
    <dgm:cxn modelId="{6CA13C4B-05B6-4873-8B3B-EC48159271FB}" type="presParOf" srcId="{78BD2CF9-6CA9-45F4-8A49-0FDA1A30A691}" destId="{C518254D-7E1E-4B16-8FAE-9F0B3009E721}" srcOrd="7" destOrd="0" presId="urn:microsoft.com/office/officeart/2005/8/layout/list1"/>
    <dgm:cxn modelId="{94B68A8F-9893-4B02-AC37-6785AAB0390B}" type="presParOf" srcId="{78BD2CF9-6CA9-45F4-8A49-0FDA1A30A691}" destId="{A5B1B550-4807-4933-B6DC-3948D376159B}" srcOrd="8" destOrd="0" presId="urn:microsoft.com/office/officeart/2005/8/layout/list1"/>
    <dgm:cxn modelId="{B9215275-48A2-46BB-9399-BB2615FD8117}" type="presParOf" srcId="{A5B1B550-4807-4933-B6DC-3948D376159B}" destId="{EE3BD63F-1323-439F-9FA9-786D6FC8A8EE}" srcOrd="0" destOrd="0" presId="urn:microsoft.com/office/officeart/2005/8/layout/list1"/>
    <dgm:cxn modelId="{51FFE70C-6CC4-4E8D-B778-B0B6FB15BEE3}" type="presParOf" srcId="{A5B1B550-4807-4933-B6DC-3948D376159B}" destId="{ACDBF3F5-287D-4C7E-85C0-561FC80901D8}" srcOrd="1" destOrd="0" presId="urn:microsoft.com/office/officeart/2005/8/layout/list1"/>
    <dgm:cxn modelId="{8B39AA00-A236-4E2A-840A-2CC161B428B5}" type="presParOf" srcId="{78BD2CF9-6CA9-45F4-8A49-0FDA1A30A691}" destId="{6BF122BB-4C17-4287-BB99-85951D4357D5}" srcOrd="9" destOrd="0" presId="urn:microsoft.com/office/officeart/2005/8/layout/list1"/>
    <dgm:cxn modelId="{1C68B08E-1141-4D40-82B3-02A8BC480F97}" type="presParOf" srcId="{78BD2CF9-6CA9-45F4-8A49-0FDA1A30A691}" destId="{EDD2EEEF-213E-49F1-8E19-DEA9A702F2A2}" srcOrd="10" destOrd="0" presId="urn:microsoft.com/office/officeart/2005/8/layout/lis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3B8EC0-A4B7-488A-B0A4-A3D7D31FCEEE}" type="doc">
      <dgm:prSet loTypeId="urn:microsoft.com/office/officeart/2005/8/layout/chevron2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5C8409B5-A948-4D9D-951C-423780BD6FCE}" type="parTrans" cxnId="{547C3D7D-1296-4728-B4FA-4125C93C130A}">
      <dgm:prSet/>
      <dgm:spPr/>
      <dgm:t>
        <a:bodyPr/>
        <a:lstStyle/>
        <a:p>
          <a:endParaRPr lang="ru-RU"/>
        </a:p>
      </dgm:t>
    </dgm:pt>
    <dgm:pt modelId="{55280FDF-74B8-484E-AE5F-C9735A638686}">
      <dgm:prSet phldrT="[Текст]"/>
      <dgm:spPr>
        <a:solidFill>
          <a:schemeClr val="accent1">
            <a:lumMod val="60000"/>
            <a:lumOff val="40000"/>
            <a:alpha val="53000"/>
          </a:schemeClr>
        </a:solidFill>
      </dgm:spPr>
      <dgm:t>
        <a:bodyPr/>
        <a:lstStyle/>
        <a:p>
          <a:endParaRPr lang="ru-RU" dirty="0">
            <a:solidFill>
              <a:srgbClr val="FF0000"/>
            </a:solidFill>
          </a:endParaRPr>
        </a:p>
      </dgm:t>
    </dgm:pt>
    <dgm:pt modelId="{EB8C8386-526A-4636-8732-967EF1247AAD}" type="parTrans" cxnId="{4D149818-1443-49E6-89FC-046737E90965}">
      <dgm:prSet/>
      <dgm:spPr/>
      <dgm:t>
        <a:bodyPr/>
        <a:lstStyle/>
        <a:p>
          <a:endParaRPr lang="ru-RU"/>
        </a:p>
      </dgm:t>
    </dgm:pt>
    <dgm:pt modelId="{CA3F854C-7F7D-4072-8D60-DC09CF36B2E8}">
      <dgm:prSet phldrT="[Текст]" custT="1"/>
      <dgm:spPr/>
      <dgm:t>
        <a:bodyPr/>
        <a:lstStyle/>
        <a:p>
          <a:pPr algn="just"/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Педагогическая технология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– совокупность средств и методов воспроизведения теоретически обоснованных процессов обучения и воспитания, позволяющих успешно реализовать поставленные образовательные  цели.</a:t>
          </a:r>
          <a:endParaRPr lang="ru-RU" sz="2000" dirty="0"/>
        </a:p>
      </dgm:t>
    </dgm:pt>
    <dgm:pt modelId="{1297F25A-E59D-41D4-808E-122D3EFDBCC5}" type="sibTrans" cxnId="{4D149818-1443-49E6-89FC-046737E90965}">
      <dgm:prSet/>
      <dgm:spPr/>
      <dgm:t>
        <a:bodyPr/>
        <a:lstStyle/>
        <a:p>
          <a:endParaRPr lang="ru-RU"/>
        </a:p>
      </dgm:t>
    </dgm:pt>
    <dgm:pt modelId="{4300D9C2-FD1A-4B43-8140-15D7925FA308}" type="sibTrans" cxnId="{547C3D7D-1296-4728-B4FA-4125C93C130A}">
      <dgm:prSet/>
      <dgm:spPr/>
      <dgm:t>
        <a:bodyPr/>
        <a:lstStyle/>
        <a:p>
          <a:endParaRPr lang="ru-RU"/>
        </a:p>
      </dgm:t>
    </dgm:pt>
    <dgm:pt modelId="{4EF56DFD-4319-44A3-997D-FA8CC7D8F996}" type="parTrans" cxnId="{9219D6D4-4012-48E5-9330-A817AC3265BB}">
      <dgm:prSet/>
      <dgm:spPr/>
      <dgm:t>
        <a:bodyPr/>
        <a:lstStyle/>
        <a:p>
          <a:endParaRPr lang="ru-RU"/>
        </a:p>
      </dgm:t>
    </dgm:pt>
    <dgm:pt modelId="{F94B08CB-F2BD-41BC-A5EE-97E80ABEBB0C}">
      <dgm:prSet phldrT="[Текст]"/>
      <dgm:spPr>
        <a:solidFill>
          <a:schemeClr val="accent1">
            <a:lumMod val="60000"/>
            <a:lumOff val="40000"/>
            <a:alpha val="53000"/>
          </a:schemeClr>
        </a:solidFill>
      </dgm:spPr>
      <dgm:t>
        <a:bodyPr/>
        <a:lstStyle/>
        <a:p>
          <a:endParaRPr lang="ru-RU" dirty="0">
            <a:solidFill>
              <a:srgbClr val="FF0000"/>
            </a:solidFill>
          </a:endParaRPr>
        </a:p>
      </dgm:t>
    </dgm:pt>
    <dgm:pt modelId="{D43F7C3C-190E-4299-8205-8574E8DD9783}" type="parTrans" cxnId="{AA93BBCB-B7DE-4BD1-83AA-83B85CB527EA}">
      <dgm:prSet/>
      <dgm:spPr/>
      <dgm:t>
        <a:bodyPr/>
        <a:lstStyle/>
        <a:p>
          <a:endParaRPr lang="ru-RU"/>
        </a:p>
      </dgm:t>
    </dgm:pt>
    <dgm:pt modelId="{6293681B-8C4A-406D-8601-7F3535B304F0}">
      <dgm:prSet phldrT="[Текст]" custT="1"/>
      <dgm:spPr/>
      <dgm:t>
        <a:bodyPr/>
        <a:lstStyle/>
        <a:p>
          <a:pPr algn="just">
            <a:buNone/>
          </a:pPr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Инновационная технология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– это создание </a:t>
          </a:r>
        </a:p>
        <a:p>
          <a:pPr algn="just">
            <a:buNone/>
          </a:pP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 внедрение новых приемов  обучения и воспитания.</a:t>
          </a:r>
          <a:endParaRPr lang="ru-RU" sz="2000" dirty="0"/>
        </a:p>
      </dgm:t>
    </dgm:pt>
    <dgm:pt modelId="{A538116C-ABE3-41D5-BA52-5667E24E968E}" type="sibTrans" cxnId="{AA93BBCB-B7DE-4BD1-83AA-83B85CB527EA}">
      <dgm:prSet/>
      <dgm:spPr/>
      <dgm:t>
        <a:bodyPr/>
        <a:lstStyle/>
        <a:p>
          <a:endParaRPr lang="ru-RU"/>
        </a:p>
      </dgm:t>
    </dgm:pt>
    <dgm:pt modelId="{0BE08104-B2AC-4AC5-8152-94C4FEB354DB}" type="sibTrans" cxnId="{9219D6D4-4012-48E5-9330-A817AC3265BB}">
      <dgm:prSet/>
      <dgm:spPr/>
      <dgm:t>
        <a:bodyPr/>
        <a:lstStyle/>
        <a:p>
          <a:endParaRPr lang="ru-RU"/>
        </a:p>
      </dgm:t>
    </dgm:pt>
    <dgm:pt modelId="{2E800A31-3920-4408-99AF-C7CEB94737E2}" type="parTrans" cxnId="{ADD698D4-0BAE-4906-A92F-F2E6A1D19891}">
      <dgm:prSet/>
      <dgm:spPr/>
      <dgm:t>
        <a:bodyPr/>
        <a:lstStyle/>
        <a:p>
          <a:endParaRPr lang="ru-RU"/>
        </a:p>
      </dgm:t>
    </dgm:pt>
    <dgm:pt modelId="{36BF656F-E35A-4A5E-AC6D-3D370223E5B8}">
      <dgm:prSet phldrT="[Текст]"/>
      <dgm:spPr>
        <a:solidFill>
          <a:schemeClr val="accent1">
            <a:lumMod val="60000"/>
            <a:lumOff val="40000"/>
            <a:alpha val="53000"/>
          </a:schemeClr>
        </a:solidFill>
      </dgm:spPr>
      <dgm:t>
        <a:bodyPr/>
        <a:lstStyle/>
        <a:p>
          <a:endParaRPr lang="ru-RU" dirty="0">
            <a:solidFill>
              <a:srgbClr val="FF0000"/>
            </a:solidFill>
          </a:endParaRPr>
        </a:p>
      </dgm:t>
    </dgm:pt>
    <dgm:pt modelId="{97A4933E-39C8-4CDA-91D3-4773D135E6F0}" type="parTrans" cxnId="{AA0B7359-A810-471A-9F75-E070DF739F20}">
      <dgm:prSet/>
      <dgm:spPr/>
      <dgm:t>
        <a:bodyPr/>
        <a:lstStyle/>
        <a:p>
          <a:endParaRPr lang="ru-RU"/>
        </a:p>
      </dgm:t>
    </dgm:pt>
    <dgm:pt modelId="{E8E43CC6-CCF9-4451-884C-C1F046BE0496}">
      <dgm:prSet phldrT="[Текст]" custT="1"/>
      <dgm:spPr/>
      <dgm:t>
        <a:bodyPr/>
        <a:lstStyle/>
        <a:p>
          <a:pPr algn="l"/>
          <a:endParaRPr lang="ru-RU" sz="2100" dirty="0"/>
        </a:p>
      </dgm:t>
    </dgm:pt>
    <dgm:pt modelId="{2C4FC326-C637-4F89-9AB4-8545324879F2}" type="sibTrans" cxnId="{AA0B7359-A810-471A-9F75-E070DF739F20}">
      <dgm:prSet/>
      <dgm:spPr/>
      <dgm:t>
        <a:bodyPr/>
        <a:lstStyle/>
        <a:p>
          <a:endParaRPr lang="ru-RU"/>
        </a:p>
      </dgm:t>
    </dgm:pt>
    <dgm:pt modelId="{547AEDA8-15AB-4DA1-8679-01D4F0413FD1}" type="parTrans" cxnId="{93FEC9C2-671B-4D07-A764-ECA59DF265EA}">
      <dgm:prSet/>
      <dgm:spPr/>
      <dgm:t>
        <a:bodyPr/>
        <a:lstStyle/>
        <a:p>
          <a:endParaRPr lang="ru-RU"/>
        </a:p>
      </dgm:t>
    </dgm:pt>
    <dgm:pt modelId="{F40A535B-29C0-4F91-87B1-19667728C482}">
      <dgm:prSet phldrT="[Текст]" custT="1"/>
      <dgm:spPr/>
      <dgm:t>
        <a:bodyPr/>
        <a:lstStyle/>
        <a:p>
          <a:pPr algn="just">
            <a:buNone/>
          </a:pPr>
          <a:r>
            <a: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Процесс обучения детей-инвалидов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- это целенаправленное, последовательно изменяющееся взаимодействие педагога и обучающегося, в ходе которого решаются задачи образования, </a:t>
          </a:r>
          <a:r>
            <a:rPr lang="ru-RU" sz="2000" dirty="0" err="1" smtClean="0">
              <a:latin typeface="Times New Roman" pitchFamily="18" charset="0"/>
              <a:cs typeface="Times New Roman" pitchFamily="18" charset="0"/>
            </a:rPr>
            <a:t>здоровьесбережения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, воспитания и общего развития</a:t>
          </a:r>
        </a:p>
        <a:p>
          <a:endParaRPr lang="ru-RU" sz="2100" dirty="0"/>
        </a:p>
      </dgm:t>
    </dgm:pt>
    <dgm:pt modelId="{779939A6-FEFD-4CE1-B7CE-8EA06AD7A863}" type="sibTrans" cxnId="{93FEC9C2-671B-4D07-A764-ECA59DF265EA}">
      <dgm:prSet/>
      <dgm:spPr/>
      <dgm:t>
        <a:bodyPr/>
        <a:lstStyle/>
        <a:p>
          <a:endParaRPr lang="ru-RU"/>
        </a:p>
      </dgm:t>
    </dgm:pt>
    <dgm:pt modelId="{8A20434C-21C5-4870-8C0B-0713BA5AA89A}" type="sibTrans" cxnId="{ADD698D4-0BAE-4906-A92F-F2E6A1D19891}">
      <dgm:prSet/>
      <dgm:spPr/>
      <dgm:t>
        <a:bodyPr/>
        <a:lstStyle/>
        <a:p>
          <a:endParaRPr lang="ru-RU"/>
        </a:p>
      </dgm:t>
    </dgm:pt>
    <dgm:pt modelId="{B7F608CC-A4E6-4573-A0DB-C594D60A6CF0}" type="pres">
      <dgm:prSet presAssocID="{4D3B8EC0-A4B7-488A-B0A4-A3D7D31FCEE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6E6D1E-9689-4BE4-AE37-3088277A3F11}" type="pres">
      <dgm:prSet presAssocID="{55280FDF-74B8-484E-AE5F-C9735A638686}" presName="composite" presStyleCnt="0"/>
      <dgm:spPr/>
      <dgm:t>
        <a:bodyPr/>
        <a:lstStyle/>
        <a:p>
          <a:endParaRPr lang="ru-RU"/>
        </a:p>
      </dgm:t>
    </dgm:pt>
    <dgm:pt modelId="{89194756-B08A-4A72-BEAB-61F91162F241}" type="pres">
      <dgm:prSet presAssocID="{55280FDF-74B8-484E-AE5F-C9735A638686}" presName="parentText" presStyleLbl="alignNode1" presStyleIdx="0" presStyleCnt="3" custLinFactNeighborY="-1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12D4A-1900-47DF-A631-7A6AA51A8487}" type="pres">
      <dgm:prSet presAssocID="{55280FDF-74B8-484E-AE5F-C9735A63868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4A98F-70F6-490E-96CD-43AE733B006C}" type="pres">
      <dgm:prSet presAssocID="{4300D9C2-FD1A-4B43-8140-15D7925FA308}" presName="sp" presStyleCnt="0"/>
      <dgm:spPr/>
      <dgm:t>
        <a:bodyPr/>
        <a:lstStyle/>
        <a:p>
          <a:endParaRPr lang="ru-RU"/>
        </a:p>
      </dgm:t>
    </dgm:pt>
    <dgm:pt modelId="{2740FC24-353C-4ABE-86B7-ADAADF053E0A}" type="pres">
      <dgm:prSet presAssocID="{F94B08CB-F2BD-41BC-A5EE-97E80ABEBB0C}" presName="composite" presStyleCnt="0"/>
      <dgm:spPr/>
      <dgm:t>
        <a:bodyPr/>
        <a:lstStyle/>
        <a:p>
          <a:endParaRPr lang="ru-RU"/>
        </a:p>
      </dgm:t>
    </dgm:pt>
    <dgm:pt modelId="{73F21045-255B-4C45-8984-CD12F4930F07}" type="pres">
      <dgm:prSet presAssocID="{F94B08CB-F2BD-41BC-A5EE-97E80ABEBB0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88D1E0-7E63-4925-B59C-AEF117E469DD}" type="pres">
      <dgm:prSet presAssocID="{F94B08CB-F2BD-41BC-A5EE-97E80ABEBB0C}" presName="descendantText" presStyleLbl="alignAcc1" presStyleIdx="1" presStyleCnt="3" custScaleY="74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36FBA9-7245-4485-8B90-1487B596E209}" type="pres">
      <dgm:prSet presAssocID="{0BE08104-B2AC-4AC5-8152-94C4FEB354DB}" presName="sp" presStyleCnt="0"/>
      <dgm:spPr/>
      <dgm:t>
        <a:bodyPr/>
        <a:lstStyle/>
        <a:p>
          <a:endParaRPr lang="ru-RU"/>
        </a:p>
      </dgm:t>
    </dgm:pt>
    <dgm:pt modelId="{D2E7916A-0EFB-43C4-B937-E46D68A8FDCC}" type="pres">
      <dgm:prSet presAssocID="{36BF656F-E35A-4A5E-AC6D-3D370223E5B8}" presName="composite" presStyleCnt="0"/>
      <dgm:spPr/>
      <dgm:t>
        <a:bodyPr/>
        <a:lstStyle/>
        <a:p>
          <a:endParaRPr lang="ru-RU"/>
        </a:p>
      </dgm:t>
    </dgm:pt>
    <dgm:pt modelId="{D892FD37-6614-40F9-A4C6-28C44C956718}" type="pres">
      <dgm:prSet presAssocID="{36BF656F-E35A-4A5E-AC6D-3D370223E5B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D79540-BC8D-4DB0-A095-ED5D86C77585}" type="pres">
      <dgm:prSet presAssocID="{36BF656F-E35A-4A5E-AC6D-3D370223E5B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DAEBE2-61B3-487A-9CDC-A7F178064804}" type="presOf" srcId="{36BF656F-E35A-4A5E-AC6D-3D370223E5B8}" destId="{D892FD37-6614-40F9-A4C6-28C44C956718}" srcOrd="0" destOrd="0" presId="urn:microsoft.com/office/officeart/2005/8/layout/chevron2"/>
    <dgm:cxn modelId="{8C4E8F68-402C-46FD-836B-F6C194EBCE8B}" type="presOf" srcId="{F40A535B-29C0-4F91-87B1-19667728C482}" destId="{64D79540-BC8D-4DB0-A095-ED5D86C77585}" srcOrd="0" destOrd="1" presId="urn:microsoft.com/office/officeart/2005/8/layout/chevron2"/>
    <dgm:cxn modelId="{4D149818-1443-49E6-89FC-046737E90965}" srcId="{55280FDF-74B8-484E-AE5F-C9735A638686}" destId="{CA3F854C-7F7D-4072-8D60-DC09CF36B2E8}" srcOrd="0" destOrd="0" parTransId="{EB8C8386-526A-4636-8732-967EF1247AAD}" sibTransId="{1297F25A-E59D-41D4-808E-122D3EFDBCC5}"/>
    <dgm:cxn modelId="{4602AC10-216A-4349-95A8-BACB2ED57077}" type="presOf" srcId="{4D3B8EC0-A4B7-488A-B0A4-A3D7D31FCEEE}" destId="{B7F608CC-A4E6-4573-A0DB-C594D60A6CF0}" srcOrd="0" destOrd="0" presId="urn:microsoft.com/office/officeart/2005/8/layout/chevron2"/>
    <dgm:cxn modelId="{C656AC3C-7AA6-4906-8B59-F87811DFE9DF}" type="presOf" srcId="{E8E43CC6-CCF9-4451-884C-C1F046BE0496}" destId="{64D79540-BC8D-4DB0-A095-ED5D86C77585}" srcOrd="0" destOrd="0" presId="urn:microsoft.com/office/officeart/2005/8/layout/chevron2"/>
    <dgm:cxn modelId="{3F43E407-C753-4613-933E-2F5DDD8D8305}" type="presOf" srcId="{CA3F854C-7F7D-4072-8D60-DC09CF36B2E8}" destId="{A8012D4A-1900-47DF-A631-7A6AA51A8487}" srcOrd="0" destOrd="0" presId="urn:microsoft.com/office/officeart/2005/8/layout/chevron2"/>
    <dgm:cxn modelId="{AA93BBCB-B7DE-4BD1-83AA-83B85CB527EA}" srcId="{F94B08CB-F2BD-41BC-A5EE-97E80ABEBB0C}" destId="{6293681B-8C4A-406D-8601-7F3535B304F0}" srcOrd="0" destOrd="0" parTransId="{D43F7C3C-190E-4299-8205-8574E8DD9783}" sibTransId="{A538116C-ABE3-41D5-BA52-5667E24E968E}"/>
    <dgm:cxn modelId="{9219D6D4-4012-48E5-9330-A817AC3265BB}" srcId="{4D3B8EC0-A4B7-488A-B0A4-A3D7D31FCEEE}" destId="{F94B08CB-F2BD-41BC-A5EE-97E80ABEBB0C}" srcOrd="1" destOrd="0" parTransId="{4EF56DFD-4319-44A3-997D-FA8CC7D8F996}" sibTransId="{0BE08104-B2AC-4AC5-8152-94C4FEB354DB}"/>
    <dgm:cxn modelId="{547C3D7D-1296-4728-B4FA-4125C93C130A}" srcId="{4D3B8EC0-A4B7-488A-B0A4-A3D7D31FCEEE}" destId="{55280FDF-74B8-484E-AE5F-C9735A638686}" srcOrd="0" destOrd="0" parTransId="{5C8409B5-A948-4D9D-951C-423780BD6FCE}" sibTransId="{4300D9C2-FD1A-4B43-8140-15D7925FA308}"/>
    <dgm:cxn modelId="{93FEC9C2-671B-4D07-A764-ECA59DF265EA}" srcId="{36BF656F-E35A-4A5E-AC6D-3D370223E5B8}" destId="{F40A535B-29C0-4F91-87B1-19667728C482}" srcOrd="1" destOrd="0" parTransId="{547AEDA8-15AB-4DA1-8679-01D4F0413FD1}" sibTransId="{779939A6-FEFD-4CE1-B7CE-8EA06AD7A863}"/>
    <dgm:cxn modelId="{AA0B7359-A810-471A-9F75-E070DF739F20}" srcId="{36BF656F-E35A-4A5E-AC6D-3D370223E5B8}" destId="{E8E43CC6-CCF9-4451-884C-C1F046BE0496}" srcOrd="0" destOrd="0" parTransId="{97A4933E-39C8-4CDA-91D3-4773D135E6F0}" sibTransId="{2C4FC326-C637-4F89-9AB4-8545324879F2}"/>
    <dgm:cxn modelId="{3BDFEE05-A658-4BAF-8B01-AE5F3929CA14}" type="presOf" srcId="{F94B08CB-F2BD-41BC-A5EE-97E80ABEBB0C}" destId="{73F21045-255B-4C45-8984-CD12F4930F07}" srcOrd="0" destOrd="0" presId="urn:microsoft.com/office/officeart/2005/8/layout/chevron2"/>
    <dgm:cxn modelId="{ADD698D4-0BAE-4906-A92F-F2E6A1D19891}" srcId="{4D3B8EC0-A4B7-488A-B0A4-A3D7D31FCEEE}" destId="{36BF656F-E35A-4A5E-AC6D-3D370223E5B8}" srcOrd="2" destOrd="0" parTransId="{2E800A31-3920-4408-99AF-C7CEB94737E2}" sibTransId="{8A20434C-21C5-4870-8C0B-0713BA5AA89A}"/>
    <dgm:cxn modelId="{B35EB171-6D22-4F8C-8982-FFEFC4D08085}" type="presOf" srcId="{55280FDF-74B8-484E-AE5F-C9735A638686}" destId="{89194756-B08A-4A72-BEAB-61F91162F241}" srcOrd="0" destOrd="0" presId="urn:microsoft.com/office/officeart/2005/8/layout/chevron2"/>
    <dgm:cxn modelId="{D1FB813B-ACE5-4030-BEDE-188143101DFC}" type="presOf" srcId="{6293681B-8C4A-406D-8601-7F3535B304F0}" destId="{7488D1E0-7E63-4925-B59C-AEF117E469DD}" srcOrd="0" destOrd="0" presId="urn:microsoft.com/office/officeart/2005/8/layout/chevron2"/>
    <dgm:cxn modelId="{3E169C66-F8BA-4ACF-B8E2-22EB7B66456E}" type="presParOf" srcId="{B7F608CC-A4E6-4573-A0DB-C594D60A6CF0}" destId="{1F6E6D1E-9689-4BE4-AE37-3088277A3F11}" srcOrd="0" destOrd="0" presId="urn:microsoft.com/office/officeart/2005/8/layout/chevron2"/>
    <dgm:cxn modelId="{BDE1ADB2-8E4D-435F-B4BD-5CB84A255599}" type="presParOf" srcId="{1F6E6D1E-9689-4BE4-AE37-3088277A3F11}" destId="{89194756-B08A-4A72-BEAB-61F91162F241}" srcOrd="0" destOrd="0" presId="urn:microsoft.com/office/officeart/2005/8/layout/chevron2"/>
    <dgm:cxn modelId="{59D9C113-CB5C-4159-8C4C-45030AD8D8FF}" type="presParOf" srcId="{1F6E6D1E-9689-4BE4-AE37-3088277A3F11}" destId="{A8012D4A-1900-47DF-A631-7A6AA51A8487}" srcOrd="1" destOrd="0" presId="urn:microsoft.com/office/officeart/2005/8/layout/chevron2"/>
    <dgm:cxn modelId="{41BE8F85-9E27-48A8-9F15-5C6F52EF762D}" type="presParOf" srcId="{B7F608CC-A4E6-4573-A0DB-C594D60A6CF0}" destId="{4804A98F-70F6-490E-96CD-43AE733B006C}" srcOrd="1" destOrd="0" presId="urn:microsoft.com/office/officeart/2005/8/layout/chevron2"/>
    <dgm:cxn modelId="{7EE3AB9D-911A-4ADD-9F09-DA120A2FF5E7}" type="presParOf" srcId="{B7F608CC-A4E6-4573-A0DB-C594D60A6CF0}" destId="{2740FC24-353C-4ABE-86B7-ADAADF053E0A}" srcOrd="2" destOrd="0" presId="urn:microsoft.com/office/officeart/2005/8/layout/chevron2"/>
    <dgm:cxn modelId="{A385697C-59AE-4D77-B848-FE1D13073C9B}" type="presParOf" srcId="{2740FC24-353C-4ABE-86B7-ADAADF053E0A}" destId="{73F21045-255B-4C45-8984-CD12F4930F07}" srcOrd="0" destOrd="0" presId="urn:microsoft.com/office/officeart/2005/8/layout/chevron2"/>
    <dgm:cxn modelId="{BF03F534-E6D9-415E-A6A0-767A9C9C81F0}" type="presParOf" srcId="{2740FC24-353C-4ABE-86B7-ADAADF053E0A}" destId="{7488D1E0-7E63-4925-B59C-AEF117E469DD}" srcOrd="1" destOrd="0" presId="urn:microsoft.com/office/officeart/2005/8/layout/chevron2"/>
    <dgm:cxn modelId="{A7859699-6C48-4A2F-BC6B-2C85DFEF7B47}" type="presParOf" srcId="{B7F608CC-A4E6-4573-A0DB-C594D60A6CF0}" destId="{6D36FBA9-7245-4485-8B90-1487B596E209}" srcOrd="3" destOrd="0" presId="urn:microsoft.com/office/officeart/2005/8/layout/chevron2"/>
    <dgm:cxn modelId="{054DE714-9A3C-400E-B3A5-B53BEBE973E9}" type="presParOf" srcId="{B7F608CC-A4E6-4573-A0DB-C594D60A6CF0}" destId="{D2E7916A-0EFB-43C4-B937-E46D68A8FDCC}" srcOrd="4" destOrd="0" presId="urn:microsoft.com/office/officeart/2005/8/layout/chevron2"/>
    <dgm:cxn modelId="{E89EFDF1-AD87-427A-ADBA-1C76133B853C}" type="presParOf" srcId="{D2E7916A-0EFB-43C4-B937-E46D68A8FDCC}" destId="{D892FD37-6614-40F9-A4C6-28C44C956718}" srcOrd="0" destOrd="0" presId="urn:microsoft.com/office/officeart/2005/8/layout/chevron2"/>
    <dgm:cxn modelId="{2CEBB4A1-D1CB-439A-8255-0BC782DD073C}" type="presParOf" srcId="{D2E7916A-0EFB-43C4-B937-E46D68A8FDCC}" destId="{64D79540-BC8D-4DB0-A095-ED5D86C77585}" srcOrd="1" destOrd="0" presId="urn:microsoft.com/office/officeart/2005/8/layout/chevron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445939-7B0B-428D-B087-B26793F2E0EE}" type="doc">
      <dgm:prSet loTypeId="urn:microsoft.com/office/officeart/2005/8/layout/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01209CF-D437-4F50-96D2-A2D158391D1C}" type="parTrans" cxnId="{35C2DA14-5CEE-41ED-9DE3-370687D9D02F}">
      <dgm:prSet custT="1"/>
      <dgm:spPr/>
      <dgm:t>
        <a:bodyPr/>
        <a:lstStyle/>
        <a:p>
          <a:endParaRPr lang="ru-RU" sz="2000"/>
        </a:p>
      </dgm:t>
    </dgm:pt>
    <dgm:pt modelId="{09C835FD-DD82-4224-975E-A6C4ADD6E337}">
      <dgm:prSet phldrT="[Текст]" custT="1"/>
      <dgm:spPr/>
      <dgm:t>
        <a:bodyPr/>
        <a:lstStyle/>
        <a:p>
          <a:pPr algn="ctr"/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Здоровьесберегающие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технологии</a:t>
          </a:r>
          <a:endParaRPr lang="ru-RU" sz="2800" dirty="0"/>
        </a:p>
      </dgm:t>
    </dgm:pt>
    <dgm:pt modelId="{2B2DB9BB-4AAD-49B7-92B7-CF3DE9E14C98}" type="sibTrans" cxnId="{35C2DA14-5CEE-41ED-9DE3-370687D9D02F}">
      <dgm:prSet custT="1"/>
      <dgm:spPr/>
      <dgm:t>
        <a:bodyPr/>
        <a:lstStyle/>
        <a:p>
          <a:endParaRPr lang="ru-RU" sz="2000"/>
        </a:p>
      </dgm:t>
    </dgm:pt>
    <dgm:pt modelId="{23824842-89CD-4BE0-B069-FF375237A074}" type="parTrans" cxnId="{BE3E030C-4C73-47C6-A1F8-E24A9D64C518}">
      <dgm:prSet custT="1"/>
      <dgm:spPr/>
      <dgm:t>
        <a:bodyPr/>
        <a:lstStyle/>
        <a:p>
          <a:endParaRPr lang="ru-RU" sz="2000"/>
        </a:p>
      </dgm:t>
    </dgm:pt>
    <dgm:pt modelId="{710CC37A-FCB0-471F-9B6E-3E89C0BD3635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Технология </a:t>
          </a:r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разноуровневого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обучения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2D941F-D3C7-432B-963A-C121EA155349}" type="sibTrans" cxnId="{BE3E030C-4C73-47C6-A1F8-E24A9D64C518}">
      <dgm:prSet custT="1"/>
      <dgm:spPr/>
      <dgm:t>
        <a:bodyPr/>
        <a:lstStyle/>
        <a:p>
          <a:endParaRPr lang="ru-RU" sz="2000"/>
        </a:p>
      </dgm:t>
    </dgm:pt>
    <dgm:pt modelId="{75C90CBA-A864-49E6-B3C9-2DB7217DBB62}" type="parTrans" cxnId="{976DDD8B-14D6-4AF9-BBC7-77C16BBEDCAD}">
      <dgm:prSet custT="1"/>
      <dgm:spPr/>
      <dgm:t>
        <a:bodyPr/>
        <a:lstStyle/>
        <a:p>
          <a:endParaRPr lang="ru-RU" sz="2000"/>
        </a:p>
      </dgm:t>
    </dgm:pt>
    <dgm:pt modelId="{5D6071D2-281A-43E5-A045-CF0EF9083E06}">
      <dgm:prSet phldrT="[Текст]" custT="1"/>
      <dgm:spPr/>
      <dgm:t>
        <a:bodyPr/>
        <a:lstStyle/>
        <a:p>
          <a:pPr algn="ctr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Технология проблемного обучения</a:t>
          </a:r>
          <a:endParaRPr lang="ru-RU" sz="2800" dirty="0"/>
        </a:p>
      </dgm:t>
    </dgm:pt>
    <dgm:pt modelId="{C3108D2A-F59B-47D2-89DF-BDB56FCE58D3}" type="sibTrans" cxnId="{976DDD8B-14D6-4AF9-BBC7-77C16BBEDCAD}">
      <dgm:prSet custT="1"/>
      <dgm:spPr/>
      <dgm:t>
        <a:bodyPr/>
        <a:lstStyle/>
        <a:p>
          <a:endParaRPr lang="ru-RU" sz="2000"/>
        </a:p>
      </dgm:t>
    </dgm:pt>
    <dgm:pt modelId="{FDF35389-C1A1-44C6-953A-CF33D3C75014}" type="parTrans" cxnId="{FCB11BFA-6891-4E5B-9980-4D1ABB2A5BF6}">
      <dgm:prSet custT="1"/>
      <dgm:spPr/>
      <dgm:t>
        <a:bodyPr/>
        <a:lstStyle/>
        <a:p>
          <a:endParaRPr lang="ru-RU" sz="2000"/>
        </a:p>
      </dgm:t>
    </dgm:pt>
    <dgm:pt modelId="{1A51DE70-C2A2-464B-9ACA-75D688FD9207}">
      <dgm:prSet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Проектная деятельность</a:t>
          </a:r>
        </a:p>
      </dgm:t>
    </dgm:pt>
    <dgm:pt modelId="{2FEDB3DE-531B-491D-B7B3-9CE1156504C2}" type="sibTrans" cxnId="{FCB11BFA-6891-4E5B-9980-4D1ABB2A5BF6}">
      <dgm:prSet custT="1"/>
      <dgm:spPr/>
      <dgm:t>
        <a:bodyPr/>
        <a:lstStyle/>
        <a:p>
          <a:endParaRPr lang="ru-RU" sz="2000"/>
        </a:p>
      </dgm:t>
    </dgm:pt>
    <dgm:pt modelId="{DDDDAF47-4F7F-47B3-92A4-8DE0CF738092}" type="parTrans" cxnId="{83BCCB6E-5683-4E3F-B05A-B0815A387BDF}">
      <dgm:prSet custT="1"/>
      <dgm:spPr/>
      <dgm:t>
        <a:bodyPr/>
        <a:lstStyle/>
        <a:p>
          <a:endParaRPr lang="ru-RU" sz="2000"/>
        </a:p>
      </dgm:t>
    </dgm:pt>
    <dgm:pt modelId="{D5ABE511-E6A3-4ADA-BC5A-890501925AE5}">
      <dgm:prSet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Информационно–коммуникативные  технологии</a:t>
          </a:r>
          <a:endParaRPr lang="ru-RU" sz="2800" dirty="0"/>
        </a:p>
      </dgm:t>
    </dgm:pt>
    <dgm:pt modelId="{9489DB11-0746-438C-86D6-4F7C9705EB3F}" type="sibTrans" cxnId="{83BCCB6E-5683-4E3F-B05A-B0815A387BDF}">
      <dgm:prSet custT="1"/>
      <dgm:spPr/>
      <dgm:t>
        <a:bodyPr/>
        <a:lstStyle/>
        <a:p>
          <a:endParaRPr lang="ru-RU" sz="2000"/>
        </a:p>
      </dgm:t>
    </dgm:pt>
    <dgm:pt modelId="{236B53CF-A850-4896-9C3C-35EFDFF0A352}" type="parTrans" cxnId="{C53AC27D-E615-4DD9-ACA3-F78CCA8838E4}">
      <dgm:prSet custT="1"/>
      <dgm:spPr/>
      <dgm:t>
        <a:bodyPr/>
        <a:lstStyle/>
        <a:p>
          <a:endParaRPr lang="ru-RU" sz="2000"/>
        </a:p>
      </dgm:t>
    </dgm:pt>
    <dgm:pt modelId="{A7535C23-4338-4ED6-8CDA-B0E50EC8969B}">
      <dgm:prSet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Игровая технология</a:t>
          </a:r>
          <a:endParaRPr lang="ru-RU" sz="2800" dirty="0"/>
        </a:p>
      </dgm:t>
    </dgm:pt>
    <dgm:pt modelId="{BBDDF533-930D-404C-B0D0-B4936CD866E5}" type="sibTrans" cxnId="{C53AC27D-E615-4DD9-ACA3-F78CCA8838E4}">
      <dgm:prSet custT="1"/>
      <dgm:spPr/>
      <dgm:t>
        <a:bodyPr/>
        <a:lstStyle/>
        <a:p>
          <a:endParaRPr lang="ru-RU" sz="2000"/>
        </a:p>
      </dgm:t>
    </dgm:pt>
    <dgm:pt modelId="{A0A88EA9-33A6-4666-AA72-EAD3026741B4}" type="parTrans" cxnId="{C6030D96-2D5B-4D0F-A110-463B208A6C3D}">
      <dgm:prSet custT="1"/>
      <dgm:spPr/>
      <dgm:t>
        <a:bodyPr/>
        <a:lstStyle/>
        <a:p>
          <a:endParaRPr lang="ru-RU" sz="2000"/>
        </a:p>
      </dgm:t>
    </dgm:pt>
    <dgm:pt modelId="{554A97DB-8466-4F5D-A929-3770DF2D7552}">
      <dgm:prSet custT="1"/>
      <dgm:spPr/>
      <dgm:t>
        <a:bodyPr/>
        <a:lstStyle/>
        <a:p>
          <a:r>
            <a:rPr lang="ru-RU" sz="2800" dirty="0" err="1" smtClean="0">
              <a:latin typeface="Times New Roman" pitchFamily="18" charset="0"/>
              <a:cs typeface="Times New Roman" pitchFamily="18" charset="0"/>
            </a:rPr>
            <a:t>Коррекционно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–развивающие технологии</a:t>
          </a:r>
          <a:endParaRPr lang="ru-RU" sz="2800" dirty="0"/>
        </a:p>
      </dgm:t>
    </dgm:pt>
    <dgm:pt modelId="{C6576B10-BB08-42A0-AB6E-45CF0CD3B013}" type="sibTrans" cxnId="{C6030D96-2D5B-4D0F-A110-463B208A6C3D}">
      <dgm:prSet custT="1"/>
      <dgm:spPr/>
      <dgm:t>
        <a:bodyPr/>
        <a:lstStyle/>
        <a:p>
          <a:endParaRPr lang="ru-RU" sz="2000"/>
        </a:p>
      </dgm:t>
    </dgm:pt>
    <dgm:pt modelId="{9962330E-AB8B-46A0-B0A3-F906FCDBCA6B}" type="pres">
      <dgm:prSet presAssocID="{06445939-7B0B-428D-B087-B26793F2E0E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08542E-C8EA-40FB-9BB7-F425178ADA03}" type="pres">
      <dgm:prSet presAssocID="{09C835FD-DD82-4224-975E-A6C4ADD6E337}" presName="parentLin" presStyleCnt="0"/>
      <dgm:spPr/>
      <dgm:t>
        <a:bodyPr/>
        <a:lstStyle/>
        <a:p>
          <a:endParaRPr lang="ru-RU"/>
        </a:p>
      </dgm:t>
    </dgm:pt>
    <dgm:pt modelId="{0D5525FE-F411-4D2C-A9EE-DE9A90996813}" type="pres">
      <dgm:prSet presAssocID="{09C835FD-DD82-4224-975E-A6C4ADD6E337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7A03D1F8-029D-422E-9833-060C46A7BADF}" type="pres">
      <dgm:prSet presAssocID="{09C835FD-DD82-4224-975E-A6C4ADD6E337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F4A86-4537-4F3D-858D-93BFFC70B8A0}" type="pres">
      <dgm:prSet presAssocID="{09C835FD-DD82-4224-975E-A6C4ADD6E337}" presName="negativeSpace" presStyleCnt="0"/>
      <dgm:spPr/>
      <dgm:t>
        <a:bodyPr/>
        <a:lstStyle/>
        <a:p>
          <a:endParaRPr lang="ru-RU"/>
        </a:p>
      </dgm:t>
    </dgm:pt>
    <dgm:pt modelId="{A84C2B6F-660C-4DD8-8AF5-0CDC3A879345}" type="pres">
      <dgm:prSet presAssocID="{09C835FD-DD82-4224-975E-A6C4ADD6E337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F8176-99FD-41B5-B178-4F2C3D434364}" type="pres">
      <dgm:prSet presAssocID="{2B2DB9BB-4AAD-49B7-92B7-CF3DE9E14C98}" presName="spaceBetweenRectangles" presStyleCnt="0"/>
      <dgm:spPr/>
      <dgm:t>
        <a:bodyPr/>
        <a:lstStyle/>
        <a:p>
          <a:endParaRPr lang="ru-RU"/>
        </a:p>
      </dgm:t>
    </dgm:pt>
    <dgm:pt modelId="{DEAF9245-2DC7-404A-B15C-292200E570D2}" type="pres">
      <dgm:prSet presAssocID="{710CC37A-FCB0-471F-9B6E-3E89C0BD3635}" presName="parentLin" presStyleCnt="0"/>
      <dgm:spPr/>
      <dgm:t>
        <a:bodyPr/>
        <a:lstStyle/>
        <a:p>
          <a:endParaRPr lang="ru-RU"/>
        </a:p>
      </dgm:t>
    </dgm:pt>
    <dgm:pt modelId="{549FBDB3-A036-4AF2-8593-7EFCD2248CDE}" type="pres">
      <dgm:prSet presAssocID="{710CC37A-FCB0-471F-9B6E-3E89C0BD3635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299C8D18-AC49-40D0-8F47-91B33C0B7A78}" type="pres">
      <dgm:prSet presAssocID="{710CC37A-FCB0-471F-9B6E-3E89C0BD3635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0D28B9-E7FB-40FD-AC0F-EFB51C21AE8D}" type="pres">
      <dgm:prSet presAssocID="{710CC37A-FCB0-471F-9B6E-3E89C0BD3635}" presName="negativeSpace" presStyleCnt="0"/>
      <dgm:spPr/>
      <dgm:t>
        <a:bodyPr/>
        <a:lstStyle/>
        <a:p>
          <a:endParaRPr lang="ru-RU"/>
        </a:p>
      </dgm:t>
    </dgm:pt>
    <dgm:pt modelId="{54540D29-9F8F-4ABB-AC15-173F677EE77C}" type="pres">
      <dgm:prSet presAssocID="{710CC37A-FCB0-471F-9B6E-3E89C0BD3635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1ECED-2DEE-4528-AFEF-7B6D3307C582}" type="pres">
      <dgm:prSet presAssocID="{122D941F-D3C7-432B-963A-C121EA155349}" presName="spaceBetweenRectangles" presStyleCnt="0"/>
      <dgm:spPr/>
      <dgm:t>
        <a:bodyPr/>
        <a:lstStyle/>
        <a:p>
          <a:endParaRPr lang="ru-RU"/>
        </a:p>
      </dgm:t>
    </dgm:pt>
    <dgm:pt modelId="{7E21C034-6598-42CC-96C8-0DAE391AEDC6}" type="pres">
      <dgm:prSet presAssocID="{5D6071D2-281A-43E5-A045-CF0EF9083E06}" presName="parentLin" presStyleCnt="0"/>
      <dgm:spPr/>
      <dgm:t>
        <a:bodyPr/>
        <a:lstStyle/>
        <a:p>
          <a:endParaRPr lang="ru-RU"/>
        </a:p>
      </dgm:t>
    </dgm:pt>
    <dgm:pt modelId="{29B3D9FB-5449-4943-BFD1-C8708A364AA9}" type="pres">
      <dgm:prSet presAssocID="{5D6071D2-281A-43E5-A045-CF0EF9083E06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8719568B-629A-4778-ABF8-828A346F48F9}" type="pres">
      <dgm:prSet presAssocID="{5D6071D2-281A-43E5-A045-CF0EF9083E06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74AA8C-7133-4001-941B-2E327DC5F58D}" type="pres">
      <dgm:prSet presAssocID="{5D6071D2-281A-43E5-A045-CF0EF9083E06}" presName="negativeSpace" presStyleCnt="0"/>
      <dgm:spPr/>
      <dgm:t>
        <a:bodyPr/>
        <a:lstStyle/>
        <a:p>
          <a:endParaRPr lang="ru-RU"/>
        </a:p>
      </dgm:t>
    </dgm:pt>
    <dgm:pt modelId="{04332775-CB72-4414-B23E-32C625082962}" type="pres">
      <dgm:prSet presAssocID="{5D6071D2-281A-43E5-A045-CF0EF9083E06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7FA93-5512-4F2C-BBBF-2FDB53FF8F6E}" type="pres">
      <dgm:prSet presAssocID="{C3108D2A-F59B-47D2-89DF-BDB56FCE58D3}" presName="spaceBetweenRectangles" presStyleCnt="0"/>
      <dgm:spPr/>
      <dgm:t>
        <a:bodyPr/>
        <a:lstStyle/>
        <a:p>
          <a:endParaRPr lang="ru-RU"/>
        </a:p>
      </dgm:t>
    </dgm:pt>
    <dgm:pt modelId="{E7D9C21B-5D86-4FC2-B18F-072546C3EB98}" type="pres">
      <dgm:prSet presAssocID="{1A51DE70-C2A2-464B-9ACA-75D688FD9207}" presName="parentLin" presStyleCnt="0"/>
      <dgm:spPr/>
      <dgm:t>
        <a:bodyPr/>
        <a:lstStyle/>
        <a:p>
          <a:endParaRPr lang="ru-RU"/>
        </a:p>
      </dgm:t>
    </dgm:pt>
    <dgm:pt modelId="{94F40593-993C-4771-BA40-EC39EC072464}" type="pres">
      <dgm:prSet presAssocID="{1A51DE70-C2A2-464B-9ACA-75D688FD9207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74BAFF91-AD2C-4007-8956-E43A53AA09AE}" type="pres">
      <dgm:prSet presAssocID="{1A51DE70-C2A2-464B-9ACA-75D688FD9207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DBF19F-E3C2-48AF-AAFD-4C61779949B0}" type="pres">
      <dgm:prSet presAssocID="{1A51DE70-C2A2-464B-9ACA-75D688FD9207}" presName="negativeSpace" presStyleCnt="0"/>
      <dgm:spPr/>
      <dgm:t>
        <a:bodyPr/>
        <a:lstStyle/>
        <a:p>
          <a:endParaRPr lang="ru-RU"/>
        </a:p>
      </dgm:t>
    </dgm:pt>
    <dgm:pt modelId="{B57DFB62-FF8D-4719-B4D8-1F04F86E76EA}" type="pres">
      <dgm:prSet presAssocID="{1A51DE70-C2A2-464B-9ACA-75D688FD9207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6E28DF-7AEB-4F28-ACE4-FEC6F520D057}" type="pres">
      <dgm:prSet presAssocID="{2FEDB3DE-531B-491D-B7B3-9CE1156504C2}" presName="spaceBetweenRectangles" presStyleCnt="0"/>
      <dgm:spPr/>
      <dgm:t>
        <a:bodyPr/>
        <a:lstStyle/>
        <a:p>
          <a:endParaRPr lang="ru-RU"/>
        </a:p>
      </dgm:t>
    </dgm:pt>
    <dgm:pt modelId="{63789A3D-6170-4665-A0F0-EF7C4C37EC72}" type="pres">
      <dgm:prSet presAssocID="{D5ABE511-E6A3-4ADA-BC5A-890501925AE5}" presName="parentLin" presStyleCnt="0"/>
      <dgm:spPr/>
      <dgm:t>
        <a:bodyPr/>
        <a:lstStyle/>
        <a:p>
          <a:endParaRPr lang="ru-RU"/>
        </a:p>
      </dgm:t>
    </dgm:pt>
    <dgm:pt modelId="{98470B95-B177-493E-AF22-389BA3B17B76}" type="pres">
      <dgm:prSet presAssocID="{D5ABE511-E6A3-4ADA-BC5A-890501925AE5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A7CF525D-9230-4BCB-BDDA-418672E380F7}" type="pres">
      <dgm:prSet presAssocID="{D5ABE511-E6A3-4ADA-BC5A-890501925AE5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6E8361-7893-4CF4-89AB-72A5556C89F7}" type="pres">
      <dgm:prSet presAssocID="{D5ABE511-E6A3-4ADA-BC5A-890501925AE5}" presName="negativeSpace" presStyleCnt="0"/>
      <dgm:spPr/>
      <dgm:t>
        <a:bodyPr/>
        <a:lstStyle/>
        <a:p>
          <a:endParaRPr lang="ru-RU"/>
        </a:p>
      </dgm:t>
    </dgm:pt>
    <dgm:pt modelId="{94DE80FA-7C0C-44EE-AB46-C4C880972318}" type="pres">
      <dgm:prSet presAssocID="{D5ABE511-E6A3-4ADA-BC5A-890501925AE5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63F8F1-E1E2-4A52-9E8E-4855789ACC7A}" type="pres">
      <dgm:prSet presAssocID="{9489DB11-0746-438C-86D6-4F7C9705EB3F}" presName="spaceBetweenRectangles" presStyleCnt="0"/>
      <dgm:spPr/>
      <dgm:t>
        <a:bodyPr/>
        <a:lstStyle/>
        <a:p>
          <a:endParaRPr lang="ru-RU"/>
        </a:p>
      </dgm:t>
    </dgm:pt>
    <dgm:pt modelId="{61CAAA89-1BBA-437D-9896-77BF0F58462F}" type="pres">
      <dgm:prSet presAssocID="{A7535C23-4338-4ED6-8CDA-B0E50EC8969B}" presName="parentLin" presStyleCnt="0"/>
      <dgm:spPr/>
      <dgm:t>
        <a:bodyPr/>
        <a:lstStyle/>
        <a:p>
          <a:endParaRPr lang="ru-RU"/>
        </a:p>
      </dgm:t>
    </dgm:pt>
    <dgm:pt modelId="{CFF21D03-9D0D-4631-A698-E38E69A4276E}" type="pres">
      <dgm:prSet presAssocID="{A7535C23-4338-4ED6-8CDA-B0E50EC8969B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BC9C7512-B07E-4889-A19D-6522C975812A}" type="pres">
      <dgm:prSet presAssocID="{A7535C23-4338-4ED6-8CDA-B0E50EC8969B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934B5-074D-4836-9182-AA7A4825DB0F}" type="pres">
      <dgm:prSet presAssocID="{A7535C23-4338-4ED6-8CDA-B0E50EC8969B}" presName="negativeSpace" presStyleCnt="0"/>
      <dgm:spPr/>
      <dgm:t>
        <a:bodyPr/>
        <a:lstStyle/>
        <a:p>
          <a:endParaRPr lang="ru-RU"/>
        </a:p>
      </dgm:t>
    </dgm:pt>
    <dgm:pt modelId="{D43F11D3-F16E-4772-8CC1-C144BE279552}" type="pres">
      <dgm:prSet presAssocID="{A7535C23-4338-4ED6-8CDA-B0E50EC8969B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A5E80D-9DDF-4E5E-9B12-7F7EB5F36ED6}" type="pres">
      <dgm:prSet presAssocID="{BBDDF533-930D-404C-B0D0-B4936CD866E5}" presName="spaceBetweenRectangles" presStyleCnt="0"/>
      <dgm:spPr/>
      <dgm:t>
        <a:bodyPr/>
        <a:lstStyle/>
        <a:p>
          <a:endParaRPr lang="ru-RU"/>
        </a:p>
      </dgm:t>
    </dgm:pt>
    <dgm:pt modelId="{24ED0332-4EF2-4981-825C-E026689903F3}" type="pres">
      <dgm:prSet presAssocID="{554A97DB-8466-4F5D-A929-3770DF2D7552}" presName="parentLin" presStyleCnt="0"/>
      <dgm:spPr/>
      <dgm:t>
        <a:bodyPr/>
        <a:lstStyle/>
        <a:p>
          <a:endParaRPr lang="ru-RU"/>
        </a:p>
      </dgm:t>
    </dgm:pt>
    <dgm:pt modelId="{6DA0E9C3-8A1D-485A-B5DF-8C562B0B0E55}" type="pres">
      <dgm:prSet presAssocID="{554A97DB-8466-4F5D-A929-3770DF2D7552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B752101E-016F-469B-B200-8139FFEC3CBB}" type="pres">
      <dgm:prSet presAssocID="{554A97DB-8466-4F5D-A929-3770DF2D7552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4474F3-E665-4BAE-9ED7-059049F4934C}" type="pres">
      <dgm:prSet presAssocID="{554A97DB-8466-4F5D-A929-3770DF2D7552}" presName="negativeSpace" presStyleCnt="0"/>
      <dgm:spPr/>
      <dgm:t>
        <a:bodyPr/>
        <a:lstStyle/>
        <a:p>
          <a:endParaRPr lang="ru-RU"/>
        </a:p>
      </dgm:t>
    </dgm:pt>
    <dgm:pt modelId="{99F42B41-44E7-4D61-B955-B96AB3B702FD}" type="pres">
      <dgm:prSet presAssocID="{554A97DB-8466-4F5D-A929-3770DF2D7552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0AC620-56DA-480C-AA33-9904A46A53D0}" type="presOf" srcId="{09C835FD-DD82-4224-975E-A6C4ADD6E337}" destId="{0D5525FE-F411-4D2C-A9EE-DE9A90996813}" srcOrd="0" destOrd="0" presId="urn:microsoft.com/office/officeart/2005/8/layout/list1"/>
    <dgm:cxn modelId="{13140769-846D-4E98-B129-3F4EB011CAD0}" type="presOf" srcId="{09C835FD-DD82-4224-975E-A6C4ADD6E337}" destId="{7A03D1F8-029D-422E-9833-060C46A7BADF}" srcOrd="1" destOrd="0" presId="urn:microsoft.com/office/officeart/2005/8/layout/list1"/>
    <dgm:cxn modelId="{83BCCB6E-5683-4E3F-B05A-B0815A387BDF}" srcId="{06445939-7B0B-428D-B087-B26793F2E0EE}" destId="{D5ABE511-E6A3-4ADA-BC5A-890501925AE5}" srcOrd="4" destOrd="0" parTransId="{DDDDAF47-4F7F-47B3-92A4-8DE0CF738092}" sibTransId="{9489DB11-0746-438C-86D6-4F7C9705EB3F}"/>
    <dgm:cxn modelId="{698F0BD3-D447-44FA-9436-A49AFB034661}" type="presOf" srcId="{554A97DB-8466-4F5D-A929-3770DF2D7552}" destId="{6DA0E9C3-8A1D-485A-B5DF-8C562B0B0E55}" srcOrd="0" destOrd="0" presId="urn:microsoft.com/office/officeart/2005/8/layout/list1"/>
    <dgm:cxn modelId="{AA68F7D1-2697-4E9C-A3CB-AB97AC3D665D}" type="presOf" srcId="{06445939-7B0B-428D-B087-B26793F2E0EE}" destId="{9962330E-AB8B-46A0-B0A3-F906FCDBCA6B}" srcOrd="0" destOrd="0" presId="urn:microsoft.com/office/officeart/2005/8/layout/list1"/>
    <dgm:cxn modelId="{976DDD8B-14D6-4AF9-BBC7-77C16BBEDCAD}" srcId="{06445939-7B0B-428D-B087-B26793F2E0EE}" destId="{5D6071D2-281A-43E5-A045-CF0EF9083E06}" srcOrd="2" destOrd="0" parTransId="{75C90CBA-A864-49E6-B3C9-2DB7217DBB62}" sibTransId="{C3108D2A-F59B-47D2-89DF-BDB56FCE58D3}"/>
    <dgm:cxn modelId="{C53AC27D-E615-4DD9-ACA3-F78CCA8838E4}" srcId="{06445939-7B0B-428D-B087-B26793F2E0EE}" destId="{A7535C23-4338-4ED6-8CDA-B0E50EC8969B}" srcOrd="5" destOrd="0" parTransId="{236B53CF-A850-4896-9C3C-35EFDFF0A352}" sibTransId="{BBDDF533-930D-404C-B0D0-B4936CD866E5}"/>
    <dgm:cxn modelId="{7A73192B-50CA-4550-BE53-A5DDEF65AFAC}" type="presOf" srcId="{A7535C23-4338-4ED6-8CDA-B0E50EC8969B}" destId="{BC9C7512-B07E-4889-A19D-6522C975812A}" srcOrd="1" destOrd="0" presId="urn:microsoft.com/office/officeart/2005/8/layout/list1"/>
    <dgm:cxn modelId="{4023C036-005D-48A9-B769-B06D831F03FD}" type="presOf" srcId="{710CC37A-FCB0-471F-9B6E-3E89C0BD3635}" destId="{549FBDB3-A036-4AF2-8593-7EFCD2248CDE}" srcOrd="0" destOrd="0" presId="urn:microsoft.com/office/officeart/2005/8/layout/list1"/>
    <dgm:cxn modelId="{851C754A-D913-4B6A-AB99-C005CB48ABCF}" type="presOf" srcId="{5D6071D2-281A-43E5-A045-CF0EF9083E06}" destId="{8719568B-629A-4778-ABF8-828A346F48F9}" srcOrd="1" destOrd="0" presId="urn:microsoft.com/office/officeart/2005/8/layout/list1"/>
    <dgm:cxn modelId="{BE3E030C-4C73-47C6-A1F8-E24A9D64C518}" srcId="{06445939-7B0B-428D-B087-B26793F2E0EE}" destId="{710CC37A-FCB0-471F-9B6E-3E89C0BD3635}" srcOrd="1" destOrd="0" parTransId="{23824842-89CD-4BE0-B069-FF375237A074}" sibTransId="{122D941F-D3C7-432B-963A-C121EA155349}"/>
    <dgm:cxn modelId="{B2108D58-5B9A-4591-8BCF-4D061748B3F6}" type="presOf" srcId="{A7535C23-4338-4ED6-8CDA-B0E50EC8969B}" destId="{CFF21D03-9D0D-4631-A698-E38E69A4276E}" srcOrd="0" destOrd="0" presId="urn:microsoft.com/office/officeart/2005/8/layout/list1"/>
    <dgm:cxn modelId="{0455D9D6-1686-4ED6-95F6-5EEECE8BC34B}" type="presOf" srcId="{1A51DE70-C2A2-464B-9ACA-75D688FD9207}" destId="{74BAFF91-AD2C-4007-8956-E43A53AA09AE}" srcOrd="1" destOrd="0" presId="urn:microsoft.com/office/officeart/2005/8/layout/list1"/>
    <dgm:cxn modelId="{C6030D96-2D5B-4D0F-A110-463B208A6C3D}" srcId="{06445939-7B0B-428D-B087-B26793F2E0EE}" destId="{554A97DB-8466-4F5D-A929-3770DF2D7552}" srcOrd="6" destOrd="0" parTransId="{A0A88EA9-33A6-4666-AA72-EAD3026741B4}" sibTransId="{C6576B10-BB08-42A0-AB6E-45CF0CD3B013}"/>
    <dgm:cxn modelId="{277F2342-454B-40F4-BA97-595CCC28DCA0}" type="presOf" srcId="{5D6071D2-281A-43E5-A045-CF0EF9083E06}" destId="{29B3D9FB-5449-4943-BFD1-C8708A364AA9}" srcOrd="0" destOrd="0" presId="urn:microsoft.com/office/officeart/2005/8/layout/list1"/>
    <dgm:cxn modelId="{2A3EDABD-481B-43E5-AD7C-898198F0A205}" type="presOf" srcId="{554A97DB-8466-4F5D-A929-3770DF2D7552}" destId="{B752101E-016F-469B-B200-8139FFEC3CBB}" srcOrd="1" destOrd="0" presId="urn:microsoft.com/office/officeart/2005/8/layout/list1"/>
    <dgm:cxn modelId="{39E64FDC-D542-4B05-9DC3-6FFE72783EA9}" type="presOf" srcId="{1A51DE70-C2A2-464B-9ACA-75D688FD9207}" destId="{94F40593-993C-4771-BA40-EC39EC072464}" srcOrd="0" destOrd="0" presId="urn:microsoft.com/office/officeart/2005/8/layout/list1"/>
    <dgm:cxn modelId="{E9035996-19AD-496C-B7EF-164B5A2894A4}" type="presOf" srcId="{710CC37A-FCB0-471F-9B6E-3E89C0BD3635}" destId="{299C8D18-AC49-40D0-8F47-91B33C0B7A78}" srcOrd="1" destOrd="0" presId="urn:microsoft.com/office/officeart/2005/8/layout/list1"/>
    <dgm:cxn modelId="{35C2DA14-5CEE-41ED-9DE3-370687D9D02F}" srcId="{06445939-7B0B-428D-B087-B26793F2E0EE}" destId="{09C835FD-DD82-4224-975E-A6C4ADD6E337}" srcOrd="0" destOrd="0" parTransId="{901209CF-D437-4F50-96D2-A2D158391D1C}" sibTransId="{2B2DB9BB-4AAD-49B7-92B7-CF3DE9E14C98}"/>
    <dgm:cxn modelId="{FCB11BFA-6891-4E5B-9980-4D1ABB2A5BF6}" srcId="{06445939-7B0B-428D-B087-B26793F2E0EE}" destId="{1A51DE70-C2A2-464B-9ACA-75D688FD9207}" srcOrd="3" destOrd="0" parTransId="{FDF35389-C1A1-44C6-953A-CF33D3C75014}" sibTransId="{2FEDB3DE-531B-491D-B7B3-9CE1156504C2}"/>
    <dgm:cxn modelId="{6D4BF983-8F8E-447B-A972-3B288E4B579E}" type="presOf" srcId="{D5ABE511-E6A3-4ADA-BC5A-890501925AE5}" destId="{98470B95-B177-493E-AF22-389BA3B17B76}" srcOrd="0" destOrd="0" presId="urn:microsoft.com/office/officeart/2005/8/layout/list1"/>
    <dgm:cxn modelId="{8A4915DD-4DB9-4216-BF39-25D0757C56B5}" type="presOf" srcId="{D5ABE511-E6A3-4ADA-BC5A-890501925AE5}" destId="{A7CF525D-9230-4BCB-BDDA-418672E380F7}" srcOrd="1" destOrd="0" presId="urn:microsoft.com/office/officeart/2005/8/layout/list1"/>
    <dgm:cxn modelId="{9916A1C6-DA03-4855-81AD-35CA1F756A55}" type="presParOf" srcId="{9962330E-AB8B-46A0-B0A3-F906FCDBCA6B}" destId="{D808542E-C8EA-40FB-9BB7-F425178ADA03}" srcOrd="0" destOrd="0" presId="urn:microsoft.com/office/officeart/2005/8/layout/list1"/>
    <dgm:cxn modelId="{3393741B-B675-45E4-8575-C2D772AB0960}" type="presParOf" srcId="{D808542E-C8EA-40FB-9BB7-F425178ADA03}" destId="{0D5525FE-F411-4D2C-A9EE-DE9A90996813}" srcOrd="0" destOrd="0" presId="urn:microsoft.com/office/officeart/2005/8/layout/list1"/>
    <dgm:cxn modelId="{DEAB8EFC-8056-4EA5-8C2F-4656C08821D9}" type="presParOf" srcId="{D808542E-C8EA-40FB-9BB7-F425178ADA03}" destId="{7A03D1F8-029D-422E-9833-060C46A7BADF}" srcOrd="1" destOrd="0" presId="urn:microsoft.com/office/officeart/2005/8/layout/list1"/>
    <dgm:cxn modelId="{ABB4C5C5-E172-408E-AF78-F75EF46F426B}" type="presParOf" srcId="{9962330E-AB8B-46A0-B0A3-F906FCDBCA6B}" destId="{9B6F4A86-4537-4F3D-858D-93BFFC70B8A0}" srcOrd="1" destOrd="0" presId="urn:microsoft.com/office/officeart/2005/8/layout/list1"/>
    <dgm:cxn modelId="{8AD70C6A-334E-41B0-8A19-A6289EC31AE7}" type="presParOf" srcId="{9962330E-AB8B-46A0-B0A3-F906FCDBCA6B}" destId="{A84C2B6F-660C-4DD8-8AF5-0CDC3A879345}" srcOrd="2" destOrd="0" presId="urn:microsoft.com/office/officeart/2005/8/layout/list1"/>
    <dgm:cxn modelId="{EB68D0EB-25F6-4548-A873-733D21DD4735}" type="presParOf" srcId="{9962330E-AB8B-46A0-B0A3-F906FCDBCA6B}" destId="{1CCF8176-99FD-41B5-B178-4F2C3D434364}" srcOrd="3" destOrd="0" presId="urn:microsoft.com/office/officeart/2005/8/layout/list1"/>
    <dgm:cxn modelId="{879B610C-2B13-4AD8-92FB-4D794C1ED28C}" type="presParOf" srcId="{9962330E-AB8B-46A0-B0A3-F906FCDBCA6B}" destId="{DEAF9245-2DC7-404A-B15C-292200E570D2}" srcOrd="4" destOrd="0" presId="urn:microsoft.com/office/officeart/2005/8/layout/list1"/>
    <dgm:cxn modelId="{7923360A-1EC4-4C3D-A0E1-24A1BFCF4BCF}" type="presParOf" srcId="{DEAF9245-2DC7-404A-B15C-292200E570D2}" destId="{549FBDB3-A036-4AF2-8593-7EFCD2248CDE}" srcOrd="0" destOrd="0" presId="urn:microsoft.com/office/officeart/2005/8/layout/list1"/>
    <dgm:cxn modelId="{A4CC8861-CDCF-4FC1-9505-3435B5F7CAA8}" type="presParOf" srcId="{DEAF9245-2DC7-404A-B15C-292200E570D2}" destId="{299C8D18-AC49-40D0-8F47-91B33C0B7A78}" srcOrd="1" destOrd="0" presId="urn:microsoft.com/office/officeart/2005/8/layout/list1"/>
    <dgm:cxn modelId="{CE8F01D7-7CEB-48F8-B01C-D02C5CAA8A09}" type="presParOf" srcId="{9962330E-AB8B-46A0-B0A3-F906FCDBCA6B}" destId="{440D28B9-E7FB-40FD-AC0F-EFB51C21AE8D}" srcOrd="5" destOrd="0" presId="urn:microsoft.com/office/officeart/2005/8/layout/list1"/>
    <dgm:cxn modelId="{CB61A504-CA8F-4EF2-B5AF-8D2F712EB68D}" type="presParOf" srcId="{9962330E-AB8B-46A0-B0A3-F906FCDBCA6B}" destId="{54540D29-9F8F-4ABB-AC15-173F677EE77C}" srcOrd="6" destOrd="0" presId="urn:microsoft.com/office/officeart/2005/8/layout/list1"/>
    <dgm:cxn modelId="{250EDF1F-F22E-4475-8C19-0C9B8957A1D1}" type="presParOf" srcId="{9962330E-AB8B-46A0-B0A3-F906FCDBCA6B}" destId="{5EC1ECED-2DEE-4528-AFEF-7B6D3307C582}" srcOrd="7" destOrd="0" presId="urn:microsoft.com/office/officeart/2005/8/layout/list1"/>
    <dgm:cxn modelId="{BC2259D8-986E-4FFD-9246-11DEF8C1CD28}" type="presParOf" srcId="{9962330E-AB8B-46A0-B0A3-F906FCDBCA6B}" destId="{7E21C034-6598-42CC-96C8-0DAE391AEDC6}" srcOrd="8" destOrd="0" presId="urn:microsoft.com/office/officeart/2005/8/layout/list1"/>
    <dgm:cxn modelId="{57E1A157-F4CD-47BF-8BF6-FC5EF0543E00}" type="presParOf" srcId="{7E21C034-6598-42CC-96C8-0DAE391AEDC6}" destId="{29B3D9FB-5449-4943-BFD1-C8708A364AA9}" srcOrd="0" destOrd="0" presId="urn:microsoft.com/office/officeart/2005/8/layout/list1"/>
    <dgm:cxn modelId="{FD5F57ED-5A0A-4CF0-A7B9-05F4824AB72A}" type="presParOf" srcId="{7E21C034-6598-42CC-96C8-0DAE391AEDC6}" destId="{8719568B-629A-4778-ABF8-828A346F48F9}" srcOrd="1" destOrd="0" presId="urn:microsoft.com/office/officeart/2005/8/layout/list1"/>
    <dgm:cxn modelId="{40B5438E-5999-4999-8023-9627FE99DFD2}" type="presParOf" srcId="{9962330E-AB8B-46A0-B0A3-F906FCDBCA6B}" destId="{6074AA8C-7133-4001-941B-2E327DC5F58D}" srcOrd="9" destOrd="0" presId="urn:microsoft.com/office/officeart/2005/8/layout/list1"/>
    <dgm:cxn modelId="{FED35D9C-76DA-4DC3-B422-88794B4D5A83}" type="presParOf" srcId="{9962330E-AB8B-46A0-B0A3-F906FCDBCA6B}" destId="{04332775-CB72-4414-B23E-32C625082962}" srcOrd="10" destOrd="0" presId="urn:microsoft.com/office/officeart/2005/8/layout/list1"/>
    <dgm:cxn modelId="{3A69AC21-CECE-4C73-B4AC-FDD3AB168599}" type="presParOf" srcId="{9962330E-AB8B-46A0-B0A3-F906FCDBCA6B}" destId="{B0E7FA93-5512-4F2C-BBBF-2FDB53FF8F6E}" srcOrd="11" destOrd="0" presId="urn:microsoft.com/office/officeart/2005/8/layout/list1"/>
    <dgm:cxn modelId="{FCB1EA9A-44BF-4656-89EF-42CC79CC4652}" type="presParOf" srcId="{9962330E-AB8B-46A0-B0A3-F906FCDBCA6B}" destId="{E7D9C21B-5D86-4FC2-B18F-072546C3EB98}" srcOrd="12" destOrd="0" presId="urn:microsoft.com/office/officeart/2005/8/layout/list1"/>
    <dgm:cxn modelId="{DE402906-C471-4796-B608-0223532FB280}" type="presParOf" srcId="{E7D9C21B-5D86-4FC2-B18F-072546C3EB98}" destId="{94F40593-993C-4771-BA40-EC39EC072464}" srcOrd="0" destOrd="0" presId="urn:microsoft.com/office/officeart/2005/8/layout/list1"/>
    <dgm:cxn modelId="{80B38566-6F34-4B07-925F-A48C5968F5C9}" type="presParOf" srcId="{E7D9C21B-5D86-4FC2-B18F-072546C3EB98}" destId="{74BAFF91-AD2C-4007-8956-E43A53AA09AE}" srcOrd="1" destOrd="0" presId="urn:microsoft.com/office/officeart/2005/8/layout/list1"/>
    <dgm:cxn modelId="{62C03B09-0C00-4F15-A666-AD947AC29EBF}" type="presParOf" srcId="{9962330E-AB8B-46A0-B0A3-F906FCDBCA6B}" destId="{1EDBF19F-E3C2-48AF-AAFD-4C61779949B0}" srcOrd="13" destOrd="0" presId="urn:microsoft.com/office/officeart/2005/8/layout/list1"/>
    <dgm:cxn modelId="{F83FCBA1-539A-4535-8AC6-97D66766B3FD}" type="presParOf" srcId="{9962330E-AB8B-46A0-B0A3-F906FCDBCA6B}" destId="{B57DFB62-FF8D-4719-B4D8-1F04F86E76EA}" srcOrd="14" destOrd="0" presId="urn:microsoft.com/office/officeart/2005/8/layout/list1"/>
    <dgm:cxn modelId="{ED1FD55F-FAEE-4B4F-9D87-FAED4BF7D763}" type="presParOf" srcId="{9962330E-AB8B-46A0-B0A3-F906FCDBCA6B}" destId="{DC6E28DF-7AEB-4F28-ACE4-FEC6F520D057}" srcOrd="15" destOrd="0" presId="urn:microsoft.com/office/officeart/2005/8/layout/list1"/>
    <dgm:cxn modelId="{7A24FAE9-70F6-49B7-BEDB-B7123FA8453D}" type="presParOf" srcId="{9962330E-AB8B-46A0-B0A3-F906FCDBCA6B}" destId="{63789A3D-6170-4665-A0F0-EF7C4C37EC72}" srcOrd="16" destOrd="0" presId="urn:microsoft.com/office/officeart/2005/8/layout/list1"/>
    <dgm:cxn modelId="{01E66C9A-E47E-4277-B0D7-610AFBA1E62D}" type="presParOf" srcId="{63789A3D-6170-4665-A0F0-EF7C4C37EC72}" destId="{98470B95-B177-493E-AF22-389BA3B17B76}" srcOrd="0" destOrd="0" presId="urn:microsoft.com/office/officeart/2005/8/layout/list1"/>
    <dgm:cxn modelId="{ADC1D130-5EEA-47AE-937D-3B42D7DB1BAF}" type="presParOf" srcId="{63789A3D-6170-4665-A0F0-EF7C4C37EC72}" destId="{A7CF525D-9230-4BCB-BDDA-418672E380F7}" srcOrd="1" destOrd="0" presId="urn:microsoft.com/office/officeart/2005/8/layout/list1"/>
    <dgm:cxn modelId="{5116553C-2DF4-4ADA-ABB0-98302E1D3468}" type="presParOf" srcId="{9962330E-AB8B-46A0-B0A3-F906FCDBCA6B}" destId="{DA6E8361-7893-4CF4-89AB-72A5556C89F7}" srcOrd="17" destOrd="0" presId="urn:microsoft.com/office/officeart/2005/8/layout/list1"/>
    <dgm:cxn modelId="{C8B55337-FF4E-4AD8-9D04-2D504DE1C428}" type="presParOf" srcId="{9962330E-AB8B-46A0-B0A3-F906FCDBCA6B}" destId="{94DE80FA-7C0C-44EE-AB46-C4C880972318}" srcOrd="18" destOrd="0" presId="urn:microsoft.com/office/officeart/2005/8/layout/list1"/>
    <dgm:cxn modelId="{1C72940B-CE37-471E-BE33-DE5CD4263AA8}" type="presParOf" srcId="{9962330E-AB8B-46A0-B0A3-F906FCDBCA6B}" destId="{4F63F8F1-E1E2-4A52-9E8E-4855789ACC7A}" srcOrd="19" destOrd="0" presId="urn:microsoft.com/office/officeart/2005/8/layout/list1"/>
    <dgm:cxn modelId="{4C954CF5-77FD-4A43-9980-7620BFAB5900}" type="presParOf" srcId="{9962330E-AB8B-46A0-B0A3-F906FCDBCA6B}" destId="{61CAAA89-1BBA-437D-9896-77BF0F58462F}" srcOrd="20" destOrd="0" presId="urn:microsoft.com/office/officeart/2005/8/layout/list1"/>
    <dgm:cxn modelId="{3B41F9B8-3914-431C-91C5-091E8D3503D9}" type="presParOf" srcId="{61CAAA89-1BBA-437D-9896-77BF0F58462F}" destId="{CFF21D03-9D0D-4631-A698-E38E69A4276E}" srcOrd="0" destOrd="0" presId="urn:microsoft.com/office/officeart/2005/8/layout/list1"/>
    <dgm:cxn modelId="{93C14FA4-2FEF-4C85-860D-6B05B673C1B7}" type="presParOf" srcId="{61CAAA89-1BBA-437D-9896-77BF0F58462F}" destId="{BC9C7512-B07E-4889-A19D-6522C975812A}" srcOrd="1" destOrd="0" presId="urn:microsoft.com/office/officeart/2005/8/layout/list1"/>
    <dgm:cxn modelId="{6DB25577-8865-4B97-87AA-24E6092A820B}" type="presParOf" srcId="{9962330E-AB8B-46A0-B0A3-F906FCDBCA6B}" destId="{213934B5-074D-4836-9182-AA7A4825DB0F}" srcOrd="21" destOrd="0" presId="urn:microsoft.com/office/officeart/2005/8/layout/list1"/>
    <dgm:cxn modelId="{8FBE4402-F55B-4C5A-A269-E603D0B9B230}" type="presParOf" srcId="{9962330E-AB8B-46A0-B0A3-F906FCDBCA6B}" destId="{D43F11D3-F16E-4772-8CC1-C144BE279552}" srcOrd="22" destOrd="0" presId="urn:microsoft.com/office/officeart/2005/8/layout/list1"/>
    <dgm:cxn modelId="{E2014C8D-B002-41CB-B118-6F37E92CABE7}" type="presParOf" srcId="{9962330E-AB8B-46A0-B0A3-F906FCDBCA6B}" destId="{ACA5E80D-9DDF-4E5E-9B12-7F7EB5F36ED6}" srcOrd="23" destOrd="0" presId="urn:microsoft.com/office/officeart/2005/8/layout/list1"/>
    <dgm:cxn modelId="{7577E240-D1B0-47F6-9C18-11D97A4EEEC9}" type="presParOf" srcId="{9962330E-AB8B-46A0-B0A3-F906FCDBCA6B}" destId="{24ED0332-4EF2-4981-825C-E026689903F3}" srcOrd="24" destOrd="0" presId="urn:microsoft.com/office/officeart/2005/8/layout/list1"/>
    <dgm:cxn modelId="{770E2258-B117-4D34-973D-96231215CA9C}" type="presParOf" srcId="{24ED0332-4EF2-4981-825C-E026689903F3}" destId="{6DA0E9C3-8A1D-485A-B5DF-8C562B0B0E55}" srcOrd="0" destOrd="0" presId="urn:microsoft.com/office/officeart/2005/8/layout/list1"/>
    <dgm:cxn modelId="{2FFB3585-ABCF-42BB-8F30-53FB7992EDA6}" type="presParOf" srcId="{24ED0332-4EF2-4981-825C-E026689903F3}" destId="{B752101E-016F-469B-B200-8139FFEC3CBB}" srcOrd="1" destOrd="0" presId="urn:microsoft.com/office/officeart/2005/8/layout/list1"/>
    <dgm:cxn modelId="{67158452-0DE6-46F5-B0F5-E3A9D71A5894}" type="presParOf" srcId="{9962330E-AB8B-46A0-B0A3-F906FCDBCA6B}" destId="{884474F3-E665-4BAE-9ED7-059049F4934C}" srcOrd="25" destOrd="0" presId="urn:microsoft.com/office/officeart/2005/8/layout/list1"/>
    <dgm:cxn modelId="{1D3081E4-D0EE-43AA-B006-A8BA48593A33}" type="presParOf" srcId="{9962330E-AB8B-46A0-B0A3-F906FCDBCA6B}" destId="{99F42B41-44E7-4D61-B955-B96AB3B702FD}" srcOrd="26" destOrd="0" presId="urn:microsoft.com/office/officeart/2005/8/layout/list1"/>
  </dgm:cxnLst>
  <dgm:bg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5665B-D7E9-4DEF-8FC5-CF97FB764938}" type="datetimeFigureOut">
              <a:rPr lang="zh-CN" altLang="en-US" smtClean="0"/>
              <a:pPr/>
              <a:t>2026/3/30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0D62A-0EDC-4DC8-9C32-FB765812F0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44472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2571750" y="142875"/>
            <a:ext cx="6357938" cy="1571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表格占位符 13"/>
          <p:cNvSpPr>
            <a:spLocks noGrp="1"/>
          </p:cNvSpPr>
          <p:nvPr>
            <p:ph type="tbl" sz="quarter" idx="10"/>
          </p:nvPr>
        </p:nvSpPr>
        <p:spPr>
          <a:xfrm>
            <a:off x="3143239" y="2714625"/>
            <a:ext cx="5572165" cy="2857515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таблицы</a:t>
            </a:r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428596" y="428604"/>
            <a:ext cx="2500313" cy="2214563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2"/>
          </p:nvPr>
        </p:nvSpPr>
        <p:spPr>
          <a:xfrm>
            <a:off x="3143240" y="1428736"/>
            <a:ext cx="5572136" cy="1143014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143250" y="500063"/>
            <a:ext cx="3714750" cy="78581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占位符 6"/>
          <p:cNvSpPr>
            <a:spLocks noGrp="1"/>
          </p:cNvSpPr>
          <p:nvPr>
            <p:ph type="dgm" sz="quarter" idx="10"/>
          </p:nvPr>
        </p:nvSpPr>
        <p:spPr>
          <a:xfrm>
            <a:off x="3071802" y="571480"/>
            <a:ext cx="5214974" cy="4071966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/>
          </p:nvPr>
        </p:nvSpPr>
        <p:spPr>
          <a:xfrm>
            <a:off x="714375" y="571480"/>
            <a:ext cx="2143125" cy="400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3071813" y="4786313"/>
            <a:ext cx="3429000" cy="785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表占位符 2"/>
          <p:cNvSpPr>
            <a:spLocks noGrp="1"/>
          </p:cNvSpPr>
          <p:nvPr>
            <p:ph type="chart" sz="quarter" idx="10"/>
          </p:nvPr>
        </p:nvSpPr>
        <p:spPr>
          <a:xfrm>
            <a:off x="1785918" y="714356"/>
            <a:ext cx="5572125" cy="4143375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диаграммы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4500563" y="5000625"/>
            <a:ext cx="2857500" cy="85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00063" y="1143000"/>
            <a:ext cx="8143875" cy="1428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857620" y="142875"/>
            <a:ext cx="5000630" cy="1643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91B53-DA12-43E0-9844-6C3C8BEC27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26955-EEA4-46F6-ADB5-C3E2B74802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786F4-AF73-46DB-B864-DCE40724D1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http://pospeliha.ru/wp-content/uploads/2014/11/glob.jpg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Discord" TargetMode="Externa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ideka.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https://tricolortvmag.ru/upload/b0ea3c/rian_6215065.mr.ru-gn0qy1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20" y="2143116"/>
            <a:ext cx="8358246" cy="1470025"/>
          </a:xfrm>
        </p:spPr>
        <p:txBody>
          <a:bodyPr/>
          <a:lstStyle/>
          <a:p>
            <a:pPr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IX </a:t>
            </a:r>
            <a:r>
              <a:rPr lang="ru-RU" sz="1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межрегиональная педагогическая дистанционная научно-практическая конференция</a:t>
            </a:r>
            <a:r>
              <a:rPr lang="ru-RU" sz="1600" b="1" dirty="0" smtClean="0"/>
              <a:t>: </a:t>
            </a:r>
            <a:br>
              <a:rPr lang="ru-RU" sz="16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Актуальные вопросы и лучшие практики обучения  учащихся с ограниченными возможностями здоровья в условиях современной образовательной системы»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8096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 b="1" dirty="0" smtClean="0"/>
              <a:t>Министерство </a:t>
            </a:r>
            <a:r>
              <a:rPr lang="ru-RU" sz="1200" b="1" dirty="0"/>
              <a:t>образования Приморского края</a:t>
            </a:r>
          </a:p>
          <a:p>
            <a:pPr algn="ctr"/>
            <a:r>
              <a:rPr lang="ru-RU" sz="1200" dirty="0"/>
              <a:t>Краевое государственное общеобразовательное</a:t>
            </a:r>
          </a:p>
          <a:p>
            <a:pPr algn="ctr"/>
            <a:r>
              <a:rPr lang="ru-RU" sz="1200" dirty="0"/>
              <a:t> бюджетное учреждение </a:t>
            </a:r>
            <a:r>
              <a:rPr lang="ru-RU" sz="1200" b="1" dirty="0"/>
              <a:t>«Специальная (коррекционная) </a:t>
            </a:r>
            <a:br>
              <a:rPr lang="ru-RU" sz="1200" b="1" dirty="0"/>
            </a:br>
            <a:r>
              <a:rPr lang="ru-RU" sz="1200" b="1" dirty="0"/>
              <a:t>общеобразовательная  школа-интернат III – IV видов</a:t>
            </a:r>
            <a:r>
              <a:rPr lang="ru-RU" sz="1200" b="1" dirty="0" smtClean="0"/>
              <a:t>»</a:t>
            </a:r>
            <a:endParaRPr lang="ru-RU" sz="1200" b="1" dirty="0"/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3857620" y="6359402"/>
            <a:ext cx="1409105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ru-RU" sz="1200" b="1" dirty="0"/>
              <a:t>г. Артем,</a:t>
            </a:r>
          </a:p>
          <a:p>
            <a:pPr algn="ctr" eaLnBrk="0" hangingPunct="0">
              <a:spcBef>
                <a:spcPct val="20000"/>
              </a:spcBef>
            </a:pPr>
            <a:r>
              <a:rPr lang="ru-RU" sz="1200" b="1" dirty="0" smtClean="0"/>
              <a:t>31 </a:t>
            </a:r>
            <a:r>
              <a:rPr lang="ru-RU" sz="1200" b="1" dirty="0"/>
              <a:t>марта  </a:t>
            </a:r>
            <a:r>
              <a:rPr lang="ru-RU" sz="1200" b="1" dirty="0" smtClean="0"/>
              <a:t>2026 </a:t>
            </a:r>
            <a:r>
              <a:rPr lang="ru-RU" sz="1200" b="1" dirty="0"/>
              <a:t>г.</a:t>
            </a:r>
          </a:p>
        </p:txBody>
      </p:sp>
      <p:pic>
        <p:nvPicPr>
          <p:cNvPr id="12" name="Picture 10" descr="http://pospeliha.ru/wp-content/uploads/2014/11/glob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4445131" y="5786454"/>
            <a:ext cx="1055563" cy="59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https://ohranatruda.ru/upload/iblock/476/problemy_distantsionnoe_obuchenie_personala_v_r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75" y="5429250"/>
            <a:ext cx="1178749" cy="785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533662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6"/>
          <a:srcRect l="4225"/>
          <a:stretch>
            <a:fillRect/>
          </a:stretch>
        </p:blipFill>
        <p:spPr bwMode="auto">
          <a:xfrm>
            <a:off x="-1" y="4286257"/>
            <a:ext cx="3575695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http://krivoshei.ucoz.ru/news1/-iRGSO2loG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74490" y="714356"/>
            <a:ext cx="2369510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54799" y="4000504"/>
            <a:ext cx="3589201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43900" y="-1"/>
            <a:ext cx="909615" cy="776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214290"/>
            <a:ext cx="878687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преимущества 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дистанционного обучения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Гибкость и доступность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обучение возможно в любое время и в любом месте, что особенно важно для детей, которые не могут посещать образовательные учреждения из-за состояния здоровья. Это позволяет избежать трудностей, связанных с передвижением и социализацией.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Индивидуальный подход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дистанционное обучение позволяет адаптировать учебные программы под индивидуальные потребности и способности каждого ребёнка, что способствует более эффективному усвоению материала.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технических навыков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использование современных IT-технологий в обучении помогает детям развивать навыки, необходимые для успешной интеграции в общество и рынок труда.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4572008"/>
            <a:ext cx="4786346" cy="1557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Дистанционные образовательные технологии </a:t>
            </a:r>
            <a:endParaRPr lang="ru-RU" sz="3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42"/>
          <p:cNvGrpSpPr/>
          <p:nvPr/>
        </p:nvGrpSpPr>
        <p:grpSpPr>
          <a:xfrm>
            <a:off x="179512" y="980728"/>
            <a:ext cx="8784976" cy="5760640"/>
            <a:chOff x="179512" y="980728"/>
            <a:chExt cx="8784976" cy="5760640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51520" y="980728"/>
              <a:ext cx="8712968" cy="194421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100" dirty="0" smtClean="0"/>
                <a:t>технологии, реализуемые в основном с применением </a:t>
              </a:r>
            </a:p>
            <a:p>
              <a:pPr algn="ctr"/>
              <a:r>
                <a:rPr lang="ru-RU" sz="2100" dirty="0" smtClean="0"/>
                <a:t>информационных и телекоммуникационных средств</a:t>
              </a:r>
            </a:p>
            <a:p>
              <a:pPr algn="ctr"/>
              <a:r>
                <a:rPr lang="ru-RU" sz="2100" dirty="0" smtClean="0"/>
                <a:t> при </a:t>
              </a:r>
              <a:r>
                <a:rPr lang="ru-RU" sz="2100" b="1" dirty="0" smtClean="0"/>
                <a:t>опосредованном</a:t>
              </a:r>
              <a:r>
                <a:rPr lang="ru-RU" sz="2100" dirty="0" smtClean="0"/>
                <a:t> или </a:t>
              </a:r>
            </a:p>
            <a:p>
              <a:pPr algn="ctr"/>
              <a:r>
                <a:rPr lang="ru-RU" sz="2100" b="1" dirty="0" smtClean="0"/>
                <a:t>частично опосредованном </a:t>
              </a:r>
              <a:r>
                <a:rPr lang="ru-RU" sz="2100" dirty="0" smtClean="0"/>
                <a:t>взаимодействии обучающегося и педагога</a:t>
              </a:r>
              <a:endParaRPr lang="ru-RU" sz="2100" dirty="0"/>
            </a:p>
          </p:txBody>
        </p:sp>
        <p:sp>
          <p:nvSpPr>
            <p:cNvPr id="6" name="Скругленный прямоугольник 5"/>
            <p:cNvSpPr/>
            <p:nvPr/>
          </p:nvSpPr>
          <p:spPr>
            <a:xfrm>
              <a:off x="179512" y="3501008"/>
              <a:ext cx="2088232" cy="17281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Кейсовая технология</a:t>
              </a:r>
              <a:endParaRPr lang="ru-RU" dirty="0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3491880" y="3501008"/>
              <a:ext cx="2088232" cy="17281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</a:t>
              </a:r>
              <a:r>
                <a:rPr lang="en-US" dirty="0" smtClean="0"/>
                <a:t>V</a:t>
              </a:r>
              <a:endParaRPr lang="ru-RU" dirty="0" smtClean="0"/>
            </a:p>
            <a:p>
              <a:pPr algn="ctr"/>
              <a:r>
                <a:rPr lang="ru-RU" dirty="0" smtClean="0"/>
                <a:t>технология</a:t>
              </a:r>
              <a:endParaRPr lang="ru-RU" dirty="0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6588224" y="3573016"/>
              <a:ext cx="2088232" cy="165618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Сетевая технология</a:t>
              </a:r>
              <a:endParaRPr lang="ru-RU" dirty="0"/>
            </a:p>
          </p:txBody>
        </p:sp>
        <p:cxnSp>
          <p:nvCxnSpPr>
            <p:cNvPr id="13" name="Прямая со стрелкой 12"/>
            <p:cNvCxnSpPr/>
            <p:nvPr/>
          </p:nvCxnSpPr>
          <p:spPr>
            <a:xfrm>
              <a:off x="1331640" y="5301208"/>
              <a:ext cx="2592288" cy="43204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H="1">
              <a:off x="5076056" y="5301208"/>
              <a:ext cx="2736304" cy="43204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>
              <a:off x="4572000" y="5301208"/>
              <a:ext cx="0" cy="43204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Скругленный прямоугольник 20"/>
            <p:cNvSpPr/>
            <p:nvPr/>
          </p:nvSpPr>
          <p:spPr>
            <a:xfrm flipH="1">
              <a:off x="1835696" y="5805264"/>
              <a:ext cx="5472608" cy="93610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Продуктивное единство</a:t>
              </a:r>
              <a:endPara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3" name="Прямая со стрелкой 22"/>
            <p:cNvCxnSpPr/>
            <p:nvPr/>
          </p:nvCxnSpPr>
          <p:spPr>
            <a:xfrm flipH="1">
              <a:off x="1223628" y="3068960"/>
              <a:ext cx="3348372" cy="36004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>
              <a:off x="4572000" y="3068960"/>
              <a:ext cx="3420380" cy="36004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4572000" y="3068960"/>
              <a:ext cx="0" cy="36004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образовательной технологии дистанционного обучения детей с ОВЗ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14"/>
          <p:cNvGrpSpPr/>
          <p:nvPr/>
        </p:nvGrpSpPr>
        <p:grpSpPr>
          <a:xfrm>
            <a:off x="0" y="1124744"/>
            <a:ext cx="9036496" cy="5616624"/>
            <a:chOff x="0" y="1124744"/>
            <a:chExt cx="9036496" cy="5616624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979712" y="1124744"/>
              <a:ext cx="3240360" cy="201622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Кейс</a:t>
              </a:r>
              <a:r>
                <a:rPr lang="ru-RU" dirty="0" smtClean="0"/>
                <a:t> (набор учебно-методических материалов):</a:t>
              </a:r>
            </a:p>
            <a:p>
              <a:pPr algn="ctr"/>
              <a:r>
                <a:rPr lang="en-US" b="1" dirty="0" smtClean="0"/>
                <a:t>R</a:t>
              </a:r>
              <a:r>
                <a:rPr lang="ru-RU" b="1" dirty="0" err="1" smtClean="0"/>
                <a:t>uTube</a:t>
              </a:r>
              <a:r>
                <a:rPr lang="ru-RU" b="1" dirty="0" smtClean="0"/>
                <a:t>, учебники и рабочие тетради, инд. карточки, материалы Российской электронной школы и пр.</a:t>
              </a:r>
              <a:endParaRPr lang="ru-RU" dirty="0"/>
            </a:p>
          </p:txBody>
        </p:sp>
        <p:sp>
          <p:nvSpPr>
            <p:cNvPr id="6" name="Пятиугольник 5"/>
            <p:cNvSpPr/>
            <p:nvPr/>
          </p:nvSpPr>
          <p:spPr>
            <a:xfrm>
              <a:off x="0" y="1484784"/>
              <a:ext cx="1907704" cy="108012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Информационный </a:t>
              </a:r>
            </a:p>
            <a:p>
              <a:pPr algn="ctr"/>
              <a:r>
                <a:rPr lang="ru-RU" b="1" dirty="0" smtClean="0"/>
                <a:t>блок:</a:t>
              </a:r>
              <a:endParaRPr lang="ru-RU" b="1" dirty="0"/>
            </a:p>
          </p:txBody>
        </p:sp>
        <p:sp>
          <p:nvSpPr>
            <p:cNvPr id="8" name="Загнутый угол 7"/>
            <p:cNvSpPr/>
            <p:nvPr/>
          </p:nvSpPr>
          <p:spPr>
            <a:xfrm>
              <a:off x="5292080" y="1196752"/>
              <a:ext cx="3744416" cy="1656184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/>
                <a:t>Задача:</a:t>
              </a:r>
            </a:p>
            <a:p>
              <a:pPr marL="342900" indent="-342900">
                <a:buAutoNum type="arabicPeriod"/>
              </a:pPr>
              <a:r>
                <a:rPr lang="ru-RU" dirty="0" smtClean="0"/>
                <a:t>Обеспечить ученика индивидуально ориентированным материалом.</a:t>
              </a:r>
            </a:p>
            <a:p>
              <a:pPr marL="342900" indent="-342900">
                <a:buAutoNum type="arabicPeriod"/>
              </a:pPr>
              <a:r>
                <a:rPr lang="ru-RU" dirty="0" smtClean="0"/>
                <a:t>Создание коллекции цифровых ресурсов.</a:t>
              </a:r>
              <a:endParaRPr lang="ru-RU" dirty="0"/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0" y="3429000"/>
              <a:ext cx="1979712" cy="1224136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Коммуникационный </a:t>
              </a:r>
            </a:p>
            <a:p>
              <a:pPr algn="ctr"/>
              <a:r>
                <a:rPr lang="ru-RU" b="1" dirty="0" smtClean="0"/>
                <a:t>блок:</a:t>
              </a:r>
              <a:endParaRPr lang="ru-RU" b="1" dirty="0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2051720" y="3212976"/>
              <a:ext cx="3168352" cy="17281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Сетевые  технологии: Интернет (</a:t>
              </a:r>
              <a:r>
                <a:rPr lang="en-US" b="1" dirty="0" smtClean="0"/>
                <a:t>Max</a:t>
              </a:r>
              <a:r>
                <a:rPr lang="ru-RU" b="1" dirty="0" smtClean="0"/>
                <a:t>, ВК, </a:t>
              </a:r>
              <a:endParaRPr lang="de-DE" u="sng" dirty="0" smtClean="0">
                <a:solidFill>
                  <a:schemeClr val="bg1"/>
                </a:solidFill>
                <a:hlinkClick r:id="rId2"/>
              </a:endParaRPr>
            </a:p>
            <a:p>
              <a:pPr algn="ctr"/>
              <a:r>
                <a:rPr lang="ru-RU" b="1" dirty="0" smtClean="0"/>
                <a:t>Электронная почта</a:t>
              </a:r>
              <a:r>
                <a:rPr lang="ru-RU" dirty="0" smtClean="0"/>
                <a:t>)</a:t>
              </a:r>
              <a:endParaRPr lang="ru-RU" dirty="0"/>
            </a:p>
          </p:txBody>
        </p:sp>
        <p:sp>
          <p:nvSpPr>
            <p:cNvPr id="11" name="Загнутый угол 10"/>
            <p:cNvSpPr/>
            <p:nvPr/>
          </p:nvSpPr>
          <p:spPr>
            <a:xfrm>
              <a:off x="5292080" y="2996952"/>
              <a:ext cx="3744416" cy="1728192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/>
                <a:t>Задача:</a:t>
              </a:r>
            </a:p>
            <a:p>
              <a:pPr marL="342900" indent="-342900">
                <a:buAutoNum type="arabicPeriod"/>
              </a:pPr>
              <a:r>
                <a:rPr lang="ru-RU" dirty="0" smtClean="0"/>
                <a:t>Обмен  информацией.</a:t>
              </a:r>
            </a:p>
            <a:p>
              <a:pPr marL="342900" indent="-342900">
                <a:buAutoNum type="arabicPeriod"/>
              </a:pPr>
              <a:r>
                <a:rPr lang="ru-RU" dirty="0" smtClean="0"/>
                <a:t>Обеспечение  взаимодействия с учителем и др.детьми.</a:t>
              </a:r>
            </a:p>
            <a:p>
              <a:pPr marL="342900" indent="-342900">
                <a:buAutoNum type="arabicPeriod"/>
              </a:pPr>
              <a:r>
                <a:rPr lang="ru-RU" dirty="0" smtClean="0"/>
                <a:t>Обратная связь (оценка).</a:t>
              </a:r>
              <a:endParaRPr lang="ru-RU" dirty="0"/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0" y="5301208"/>
              <a:ext cx="1835696" cy="1080120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Вспомогательный</a:t>
              </a:r>
            </a:p>
            <a:p>
              <a:pPr algn="ctr"/>
              <a:r>
                <a:rPr lang="ru-RU" b="1" dirty="0" smtClean="0"/>
                <a:t>блок :</a:t>
              </a:r>
              <a:endParaRPr lang="ru-RU" b="1" dirty="0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1907704" y="5085184"/>
              <a:ext cx="3312368" cy="158417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Сетевые  технологии</a:t>
              </a:r>
              <a:r>
                <a:rPr lang="ru-RU" dirty="0" smtClean="0"/>
                <a:t>: Интернет (</a:t>
              </a:r>
              <a:r>
                <a:rPr lang="ru-RU" b="1" dirty="0" smtClean="0"/>
                <a:t>порталы, чаты, группы и пр.</a:t>
              </a:r>
              <a:r>
                <a:rPr lang="ru-RU" dirty="0" smtClean="0"/>
                <a:t>), Телефон </a:t>
              </a:r>
              <a:endParaRPr lang="ru-RU" dirty="0"/>
            </a:p>
          </p:txBody>
        </p:sp>
        <p:sp>
          <p:nvSpPr>
            <p:cNvPr id="14" name="Загнутый угол 13"/>
            <p:cNvSpPr/>
            <p:nvPr/>
          </p:nvSpPr>
          <p:spPr>
            <a:xfrm>
              <a:off x="5292080" y="4869160"/>
              <a:ext cx="3744416" cy="1872208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  <a:p>
              <a:pPr algn="ctr"/>
              <a:r>
                <a:rPr lang="ru-RU" b="1" dirty="0" smtClean="0"/>
                <a:t>Задача:</a:t>
              </a:r>
            </a:p>
            <a:p>
              <a:pPr marL="342900" indent="-342900">
                <a:buAutoNum type="arabicPeriod"/>
              </a:pPr>
              <a:r>
                <a:rPr lang="ru-RU" dirty="0" smtClean="0"/>
                <a:t>Оперативное информирование.</a:t>
              </a:r>
            </a:p>
            <a:p>
              <a:pPr marL="342900" indent="-342900">
                <a:buAutoNum type="arabicPeriod"/>
              </a:pPr>
              <a:r>
                <a:rPr lang="ru-RU" dirty="0" smtClean="0"/>
                <a:t>Поддержание связи с родителями.</a:t>
              </a:r>
            </a:p>
            <a:p>
              <a:pPr marL="342900" indent="-342900">
                <a:buAutoNum type="arabicPeriod"/>
              </a:pPr>
              <a:r>
                <a:rPr lang="ru-RU" dirty="0" smtClean="0"/>
                <a:t>Дополнительный канал учебного взаимодействия с ребенком.</a:t>
              </a:r>
            </a:p>
          </p:txBody>
        </p:sp>
      </p:grpSp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285860"/>
          </a:xfrm>
        </p:spPr>
        <p:txBody>
          <a:bodyPr/>
          <a:lstStyle/>
          <a:p>
            <a:pPr algn="just"/>
            <a:r>
              <a:rPr lang="ru-RU" sz="2400" b="1" dirty="0" smtClean="0">
                <a:solidFill>
                  <a:srgbClr val="800080"/>
                </a:solidFill>
              </a:rPr>
              <a:t>С </a:t>
            </a:r>
            <a:r>
              <a:rPr lang="ru-RU" sz="2400" b="1" dirty="0" smtClean="0">
                <a:solidFill>
                  <a:srgbClr val="C00000"/>
                </a:solidFill>
              </a:rPr>
              <a:t>2009</a:t>
            </a:r>
            <a:r>
              <a:rPr lang="ru-RU" sz="2400" b="1" dirty="0" smtClean="0">
                <a:solidFill>
                  <a:srgbClr val="800080"/>
                </a:solidFill>
              </a:rPr>
              <a:t> по </a:t>
            </a:r>
            <a:r>
              <a:rPr lang="ru-RU" sz="2400" b="1" dirty="0" smtClean="0">
                <a:solidFill>
                  <a:srgbClr val="C00000"/>
                </a:solidFill>
              </a:rPr>
              <a:t>2025 гг. 538 </a:t>
            </a:r>
            <a:r>
              <a:rPr lang="ru-RU" sz="2400" b="1" dirty="0" smtClean="0">
                <a:solidFill>
                  <a:srgbClr val="800080"/>
                </a:solidFill>
              </a:rPr>
              <a:t>детей-инвалидов из всех городских и муниципальных округов Приморского края стали участниками программы </a:t>
            </a:r>
            <a:r>
              <a:rPr lang="ru-RU" sz="2400" b="1" dirty="0" smtClean="0">
                <a:solidFill>
                  <a:schemeClr val="tx1"/>
                </a:solidFill>
              </a:rPr>
              <a:t>«Дистанционное образование детей-инвалидов»</a:t>
            </a:r>
            <a:endParaRPr lang="ru-RU" sz="2400" b="1" dirty="0" smtClean="0">
              <a:solidFill>
                <a:srgbClr val="800080"/>
              </a:solidFill>
            </a:endParaRPr>
          </a:p>
        </p:txBody>
      </p:sp>
      <p:graphicFrame>
        <p:nvGraphicFramePr>
          <p:cNvPr id="28675" name="Диаграмма 3" descr="Голубая тисненая бумага"/>
          <p:cNvGraphicFramePr>
            <a:graphicFrameLocks/>
          </p:cNvGraphicFramePr>
          <p:nvPr/>
        </p:nvGraphicFramePr>
        <p:xfrm>
          <a:off x="0" y="1428736"/>
          <a:ext cx="9144000" cy="5429264"/>
        </p:xfrm>
        <a:graphic>
          <a:graphicData uri="http://schemas.openxmlformats.org/presentationml/2006/ole">
            <p:oleObj spid="_x0000_s28675" name="Worksheet" r:id="rId3" imgW="9248800" imgH="6019633" progId="Excel.Sheet.8">
              <p:embed/>
            </p:oleObj>
          </a:graphicData>
        </a:graphic>
      </p:graphicFrame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4546" y="-79653"/>
            <a:ext cx="6786610" cy="6494085"/>
          </a:xfrm>
          <a:prstGeom prst="rect">
            <a:avLst/>
          </a:prstGeom>
          <a:solidFill>
            <a:srgbClr val="7030A0">
              <a:alpha val="3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Основные цели:</a:t>
            </a:r>
          </a:p>
          <a:p>
            <a:endParaRPr lang="ru-RU" sz="2000" dirty="0" smtClean="0"/>
          </a:p>
          <a:p>
            <a:r>
              <a:rPr lang="ru-RU" sz="2000" dirty="0" smtClean="0"/>
              <a:t>- Создание условий для качественного образования детей-инвалидов на всех ступенях обучения.</a:t>
            </a:r>
          </a:p>
          <a:p>
            <a:r>
              <a:rPr lang="ru-RU" sz="2000" dirty="0" smtClean="0"/>
              <a:t>- Интеграция очного и дистанционного обучения для повышения доступности и качества образования.</a:t>
            </a:r>
          </a:p>
          <a:p>
            <a:endParaRPr lang="ru-RU" sz="2000" dirty="0" smtClean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Задачи ресурсного центра:</a:t>
            </a:r>
          </a:p>
          <a:p>
            <a:endParaRPr lang="ru-RU" sz="2000" dirty="0" smtClean="0"/>
          </a:p>
          <a:p>
            <a:r>
              <a:rPr lang="ru-RU" sz="2000" dirty="0" smtClean="0"/>
              <a:t>1. Сохранение контингента обучающихся.</a:t>
            </a:r>
          </a:p>
          <a:p>
            <a:r>
              <a:rPr lang="ru-RU" sz="2000" dirty="0" smtClean="0"/>
              <a:t>2. Включение всех нуждающихся детей в программу дистанционного образования.</a:t>
            </a:r>
          </a:p>
          <a:p>
            <a:r>
              <a:rPr lang="ru-RU" sz="2000" dirty="0" smtClean="0"/>
              <a:t>3. Координация деятельности образовательных учреждений.</a:t>
            </a:r>
          </a:p>
          <a:p>
            <a:r>
              <a:rPr lang="ru-RU" sz="2000" dirty="0" smtClean="0"/>
              <a:t>4. Обеспечение реализации индивидуальных образовательных программ.</a:t>
            </a:r>
          </a:p>
          <a:p>
            <a:r>
              <a:rPr lang="ru-RU" sz="2000" dirty="0" smtClean="0"/>
              <a:t>5. Контроль за дистанционным учебным процессом.</a:t>
            </a:r>
          </a:p>
          <a:p>
            <a:r>
              <a:rPr lang="ru-RU" sz="2000" dirty="0" smtClean="0"/>
              <a:t>6. Повышение уровня информационной культуры педагогов и родителей.</a:t>
            </a:r>
          </a:p>
          <a:p>
            <a:r>
              <a:rPr lang="ru-RU" sz="2000" dirty="0" smtClean="0"/>
              <a:t>7. Контроль за обеспечением </a:t>
            </a:r>
            <a:r>
              <a:rPr lang="ru-RU" sz="2000" dirty="0" err="1" smtClean="0"/>
              <a:t>интернет-связью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3" name="Picture 4" descr="peer-to-peer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214546" cy="165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2173823" cy="1350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85728"/>
            <a:ext cx="6500858" cy="615393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u="sng" dirty="0" smtClean="0">
                <a:solidFill>
                  <a:srgbClr val="002060"/>
                </a:solidFill>
              </a:rPr>
              <a:t>Структура РЦДО: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Директор (общее руководство)- </a:t>
            </a:r>
            <a:r>
              <a:rPr lang="ru-RU" sz="2000" b="1" i="1" dirty="0" err="1" smtClean="0"/>
              <a:t>Богнина</a:t>
            </a:r>
            <a:r>
              <a:rPr lang="ru-RU" sz="2000" b="1" i="1" dirty="0" smtClean="0"/>
              <a:t> Е.В.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2000" dirty="0" smtClean="0"/>
              <a:t>Руководитель Центра (зам. директора по информатизации образовательного процесса) - организация работы Центра – </a:t>
            </a:r>
            <a:r>
              <a:rPr lang="ru-RU" sz="2000" b="1" i="1" dirty="0" smtClean="0"/>
              <a:t>Шушкова О.А.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2000" dirty="0" smtClean="0"/>
              <a:t>Гл. бухгалтер – </a:t>
            </a:r>
            <a:r>
              <a:rPr lang="ru-RU" sz="2000" b="1" i="1" dirty="0" err="1" smtClean="0"/>
              <a:t>Лазарец</a:t>
            </a:r>
            <a:r>
              <a:rPr lang="ru-RU" sz="2000" b="1" i="1" dirty="0" smtClean="0"/>
              <a:t> Н.М.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Тьюторы</a:t>
            </a:r>
            <a:r>
              <a:rPr lang="ru-RU" sz="2000" dirty="0" smtClean="0"/>
              <a:t> –</a:t>
            </a:r>
            <a:r>
              <a:rPr lang="ru-RU" sz="2000" b="1" i="1" dirty="0" smtClean="0"/>
              <a:t>Крылова Е.Д., Яковлева С.А.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2000" dirty="0" smtClean="0"/>
              <a:t>Учителя-предметники (сетевые педагоги Центра) – </a:t>
            </a:r>
            <a:r>
              <a:rPr lang="ru-RU" sz="2000" b="1" i="1" dirty="0" smtClean="0"/>
              <a:t>38 чел.</a:t>
            </a: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dirty="0" smtClean="0"/>
              <a:t>Учитель-дефектолог, педагог-психолог – 2 чел. – </a:t>
            </a:r>
            <a:br>
              <a:rPr lang="ru-RU" sz="2000" dirty="0" smtClean="0"/>
            </a:br>
            <a:r>
              <a:rPr lang="ru-RU" sz="2000" b="1" i="1" dirty="0" err="1" smtClean="0"/>
              <a:t>Миколасюк</a:t>
            </a:r>
            <a:r>
              <a:rPr lang="ru-RU" sz="2000" b="1" i="1" dirty="0" smtClean="0"/>
              <a:t> А.А., Охлопкова И.С.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2000" dirty="0" smtClean="0"/>
              <a:t>Дети-инвалиды (учащиеся Центра) – </a:t>
            </a:r>
            <a:r>
              <a:rPr lang="ru-RU" sz="2000" b="1" i="1" dirty="0" smtClean="0"/>
              <a:t>118 чел.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Родители/законные представители обучающихся Центра – </a:t>
            </a:r>
            <a:br>
              <a:rPr lang="ru-RU" sz="2000" dirty="0" smtClean="0"/>
            </a:br>
            <a:r>
              <a:rPr lang="ru-RU" sz="2000" b="1" i="1" dirty="0" smtClean="0"/>
              <a:t>118 чел.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 </a:t>
            </a:r>
            <a:br>
              <a:rPr lang="ru-RU" sz="2000" dirty="0" smtClean="0"/>
            </a:br>
            <a:r>
              <a:rPr lang="ru-RU" sz="2000" dirty="0" smtClean="0"/>
              <a:t>Техническая поддержка (системные администраторы)- </a:t>
            </a:r>
            <a:r>
              <a:rPr lang="ru-RU" sz="2000" b="1" i="1" dirty="0" smtClean="0"/>
              <a:t>Кучеренко А.Ю., Юрченко В.Б.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51859" cy="1378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643182"/>
            <a:ext cx="2000264" cy="1145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Satir\Desktop\Скрин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6846895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896" y="4071943"/>
            <a:ext cx="4435363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79621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Основная  форма учебной деятельности РЦДО - интерактивный урок, на котором доступны самые необходимые средства – коммуникация посредством </a:t>
            </a:r>
            <a:r>
              <a:rPr lang="ru-RU" sz="2400" b="1" dirty="0" err="1" smtClean="0"/>
              <a:t>веб-камер</a:t>
            </a:r>
            <a:r>
              <a:rPr lang="ru-RU" sz="2400" b="1" dirty="0" smtClean="0"/>
              <a:t>, обмен мгновенными текстовыми сообщениями, демонстрация презентации, видеоролика,</a:t>
            </a:r>
            <a:br>
              <a:rPr lang="ru-RU" sz="2400" b="1" dirty="0" smtClean="0"/>
            </a:br>
            <a:r>
              <a:rPr lang="ru-RU" sz="2400" b="1" dirty="0" smtClean="0"/>
              <a:t> передача файлов. </a:t>
            </a:r>
            <a:endParaRPr lang="ru-RU" sz="2400" b="1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2555" y="2500306"/>
            <a:ext cx="6131445" cy="3809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71677"/>
            <a:ext cx="3000364" cy="243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7384"/>
            <a:ext cx="9144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76000"/>
            </a:schemeClr>
          </a:solidFill>
        </p:spPr>
        <p:txBody>
          <a:bodyPr/>
          <a:lstStyle/>
          <a:p>
            <a:pPr algn="ctr">
              <a:buFontTx/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Образовательный процесс в РЦДО осуществляют </a:t>
            </a:r>
            <a:r>
              <a:rPr lang="ru-RU" sz="2400" b="1" dirty="0" smtClean="0">
                <a:solidFill>
                  <a:srgbClr val="C00000"/>
                </a:solidFill>
              </a:rPr>
              <a:t>38 учителей:</a:t>
            </a:r>
          </a:p>
          <a:p>
            <a:pPr algn="ctr">
              <a:buFontTx/>
              <a:buNone/>
            </a:pPr>
            <a:endParaRPr lang="ru-RU" sz="2000" dirty="0" smtClean="0"/>
          </a:p>
          <a:p>
            <a:r>
              <a:rPr lang="ru-RU" sz="2000" b="1" dirty="0" smtClean="0"/>
              <a:t>21</a:t>
            </a:r>
            <a:r>
              <a:rPr lang="ru-RU" sz="2000" dirty="0" smtClean="0"/>
              <a:t> из г. Артема, </a:t>
            </a:r>
            <a:r>
              <a:rPr lang="ru-RU" sz="2000" b="1" dirty="0" smtClean="0"/>
              <a:t>13</a:t>
            </a:r>
            <a:r>
              <a:rPr lang="ru-RU" sz="2000" dirty="0" smtClean="0"/>
              <a:t> из г. Арсеньева, </a:t>
            </a:r>
            <a:r>
              <a:rPr lang="ru-RU" sz="2000" b="1" dirty="0" smtClean="0"/>
              <a:t>1</a:t>
            </a:r>
            <a:r>
              <a:rPr lang="ru-RU" sz="2000" dirty="0" smtClean="0"/>
              <a:t> из г. Уссурийска, </a:t>
            </a:r>
            <a:r>
              <a:rPr lang="ru-RU" sz="2000" b="1" dirty="0" smtClean="0"/>
              <a:t>3</a:t>
            </a:r>
            <a:r>
              <a:rPr lang="ru-RU" sz="2000" dirty="0" smtClean="0"/>
              <a:t> из г. Владивостока, которые обеспечены компьютерным оборудованием и сетью интернет для дистанционного обучения учащихся.  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Из них имеют:</a:t>
            </a:r>
          </a:p>
          <a:p>
            <a:r>
              <a:rPr lang="ru-RU" sz="2000" b="1" dirty="0" smtClean="0"/>
              <a:t>высшую</a:t>
            </a:r>
            <a:r>
              <a:rPr lang="ru-RU" sz="2000" dirty="0" smtClean="0"/>
              <a:t> квалификационную категорию </a:t>
            </a:r>
            <a:r>
              <a:rPr lang="ru-RU" sz="2000" b="1" dirty="0" smtClean="0"/>
              <a:t>10</a:t>
            </a:r>
            <a:r>
              <a:rPr lang="ru-RU" sz="2000" dirty="0" smtClean="0"/>
              <a:t> человек;</a:t>
            </a:r>
          </a:p>
          <a:p>
            <a:r>
              <a:rPr lang="ru-RU" sz="2000" b="1" dirty="0" smtClean="0"/>
              <a:t>первую</a:t>
            </a:r>
            <a:r>
              <a:rPr lang="ru-RU" sz="2000" dirty="0" smtClean="0"/>
              <a:t> квалификационную категорию  </a:t>
            </a:r>
            <a:r>
              <a:rPr lang="ru-RU" sz="2000" b="1" dirty="0" smtClean="0"/>
              <a:t>11</a:t>
            </a:r>
            <a:r>
              <a:rPr lang="ru-RU" sz="2000" dirty="0" smtClean="0"/>
              <a:t> человек.</a:t>
            </a:r>
          </a:p>
          <a:p>
            <a:r>
              <a:rPr lang="ru-RU" sz="2000" b="1" dirty="0" smtClean="0"/>
              <a:t>17</a:t>
            </a:r>
            <a:r>
              <a:rPr lang="ru-RU" sz="2000" dirty="0" smtClean="0"/>
              <a:t> человек аттестованы на соответствие занимаемой должности. </a:t>
            </a:r>
          </a:p>
          <a:p>
            <a:r>
              <a:rPr lang="ru-RU" sz="2000" b="1" dirty="0" smtClean="0"/>
              <a:t>5</a:t>
            </a:r>
            <a:r>
              <a:rPr lang="ru-RU" sz="2000" dirty="0" smtClean="0"/>
              <a:t> учителей – </a:t>
            </a:r>
            <a:r>
              <a:rPr lang="ru-RU" sz="2000" b="1" dirty="0" smtClean="0"/>
              <a:t>«Почетный работник общего образования РФ»</a:t>
            </a:r>
            <a:r>
              <a:rPr lang="ru-RU" sz="2000" dirty="0" smtClean="0"/>
              <a:t>,</a:t>
            </a:r>
            <a:r>
              <a:rPr lang="ru-RU" sz="2000" b="1" dirty="0" smtClean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8</a:t>
            </a:r>
            <a:r>
              <a:rPr lang="ru-RU" sz="2000" dirty="0" smtClean="0"/>
              <a:t> учителей награждены </a:t>
            </a:r>
            <a:r>
              <a:rPr lang="ru-RU" sz="2000" b="1" dirty="0" smtClean="0"/>
              <a:t>Почетной грамотой </a:t>
            </a:r>
            <a:br>
              <a:rPr lang="ru-RU" sz="2000" b="1" dirty="0" smtClean="0"/>
            </a:br>
            <a:r>
              <a:rPr lang="ru-RU" sz="2000" b="1" dirty="0" smtClean="0"/>
              <a:t>Министерства образования и науки РФ</a:t>
            </a:r>
            <a:r>
              <a:rPr lang="ru-RU" sz="2000" dirty="0" smtClean="0"/>
              <a:t>.</a:t>
            </a:r>
          </a:p>
          <a:p>
            <a:r>
              <a:rPr lang="ru-RU" sz="2000" b="1" dirty="0" smtClean="0"/>
              <a:t>58 %</a:t>
            </a:r>
            <a:r>
              <a:rPr lang="ru-RU" sz="2000" dirty="0" smtClean="0"/>
              <a:t> педагогических работников РЦДО имеют </a:t>
            </a:r>
            <a:br>
              <a:rPr lang="ru-RU" sz="2000" dirty="0" smtClean="0"/>
            </a:br>
            <a:r>
              <a:rPr lang="ru-RU" sz="2000" dirty="0" smtClean="0"/>
              <a:t>первую и высшую квалификационную категорию, </a:t>
            </a:r>
            <a:br>
              <a:rPr lang="ru-RU" sz="2000" dirty="0" smtClean="0"/>
            </a:br>
            <a:r>
              <a:rPr lang="ru-RU" sz="2000" dirty="0" smtClean="0"/>
              <a:t>что обеспечивает высокое качество </a:t>
            </a:r>
            <a:br>
              <a:rPr lang="ru-RU" sz="2000" dirty="0" smtClean="0"/>
            </a:br>
            <a:r>
              <a:rPr lang="ru-RU" sz="2000" dirty="0" smtClean="0"/>
              <a:t>организации учебно-воспитательного процесса.</a:t>
            </a:r>
          </a:p>
          <a:p>
            <a:pPr algn="ctr">
              <a:buFontTx/>
              <a:buNone/>
            </a:pPr>
            <a:endParaRPr lang="ru-RU" sz="2000" dirty="0" smtClean="0">
              <a:solidFill>
                <a:srgbClr val="800080"/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3857628"/>
            <a:ext cx="328611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9087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Технологии, применяемые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работе с детьми-инвалидами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a14="http://schemas.microsoft.com/office/drawing/2010/main" xmlns:p15="http://schemas.microsoft.com/office/powerpoint/2012/main" xmlns:p159="http://schemas.microsoft.com/office/powerpoint/2015/09/main" xmlns="" xmlns:p14="http://schemas.microsoft.com/office/powerpoint/2010/main" val="2500562153"/>
              </p:ext>
            </p:extLst>
          </p:nvPr>
        </p:nvGraphicFramePr>
        <p:xfrm>
          <a:off x="323528" y="908720"/>
          <a:ext cx="849694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20" y="142852"/>
            <a:ext cx="8640960" cy="1872208"/>
          </a:xfrm>
          <a:prstGeom prst="rect">
            <a:avLst/>
          </a:prstGeom>
        </p:spPr>
        <p:txBody>
          <a:bodyPr/>
          <a:lstStyle/>
          <a:p>
            <a:r>
              <a:rPr lang="ru-RU" sz="4000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</a:rPr>
              <a:t>«</a:t>
            </a:r>
            <a:r>
              <a:rPr lang="ru-RU" sz="3200" b="1" i="1" dirty="0" smtClean="0">
                <a:solidFill>
                  <a:srgbClr val="7030A0"/>
                </a:solidFill>
              </a:rPr>
              <a:t>Особенности организации дистанционного образования детей-инвалидов в условиях современной образовательной системы</a:t>
            </a:r>
            <a:r>
              <a:rPr lang="ru-RU" sz="3200" b="1" dirty="0" smtClean="0">
                <a:solidFill>
                  <a:srgbClr val="7030A0"/>
                </a:solidFill>
              </a:rPr>
              <a:t>»</a:t>
            </a:r>
            <a:r>
              <a:rPr lang="ru-RU" sz="28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2800" b="1" dirty="0" smtClean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2" descr="http://krivoshei.ucoz.ru/news1/-iRGSO2loG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058" y="2000240"/>
            <a:ext cx="6983942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88"/>
            <a:ext cx="2080335" cy="1656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14290"/>
            <a:ext cx="8786874" cy="5986550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/>
              <a:t>С </a:t>
            </a:r>
            <a:r>
              <a:rPr lang="ru-RU" sz="2400" b="1" dirty="0" smtClean="0"/>
              <a:t>2012/2013</a:t>
            </a:r>
            <a:r>
              <a:rPr lang="ru-RU" sz="2400" dirty="0" smtClean="0"/>
              <a:t> учебного года по настоящее время функционирует методическое объединение (МО) учителей дистанционного образования, работа которого строится в соответствии с методической темой: </a:t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0070C0"/>
                </a:solidFill>
              </a:rPr>
              <a:t>«Использование современных информационно-коммуникационных  технологий в условиях 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дистанционного обучения детей-инвалидов».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Цель методической работы</a:t>
            </a:r>
            <a:r>
              <a:rPr lang="ru-RU" sz="2400" dirty="0" smtClean="0"/>
              <a:t>: повышение уровня</a:t>
            </a:r>
            <a:br>
              <a:rPr lang="ru-RU" sz="2400" dirty="0" smtClean="0"/>
            </a:br>
            <a:r>
              <a:rPr lang="ru-RU" sz="2400" dirty="0" smtClean="0"/>
              <a:t> профессиональной деятельности учителя </a:t>
            </a:r>
            <a:br>
              <a:rPr lang="ru-RU" sz="2400" dirty="0" smtClean="0"/>
            </a:br>
            <a:r>
              <a:rPr lang="ru-RU" sz="2400" dirty="0" smtClean="0"/>
              <a:t>дистанционного обучения.</a:t>
            </a:r>
            <a:endParaRPr lang="ru-RU" sz="24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4929198"/>
            <a:ext cx="2036051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045901"/>
            <a:ext cx="1714512" cy="2812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5000636"/>
            <a:ext cx="1728778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2867666"/>
            <a:ext cx="1785918" cy="1819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82" y="4699753"/>
            <a:ext cx="1785918" cy="2158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5000636"/>
            <a:ext cx="1635571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3357562"/>
            <a:ext cx="1543730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15272" y="926238"/>
            <a:ext cx="1428729" cy="198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7686" y="3500438"/>
            <a:ext cx="1491324" cy="148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4678" y="3858385"/>
            <a:ext cx="1143008" cy="114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28794" y="3857628"/>
            <a:ext cx="1234874" cy="1123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001156" cy="4525963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4400" dirty="0" smtClean="0"/>
              <a:t> </a:t>
            </a: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Главная задача педагога </a:t>
            </a: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сохранение и укрепление здоровья детей с ограниченными возможностями здоровья.  </a:t>
            </a:r>
          </a:p>
          <a:p>
            <a:pPr algn="just">
              <a:buFontTx/>
              <a:buNone/>
            </a:pP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Формы реализации </a:t>
            </a:r>
            <a:r>
              <a:rPr lang="ru-RU" sz="2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технологий</a:t>
            </a: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занятия с использованием профилактических методик;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занятия с чередованием высокой и низкой двигательной  и умственной активности; 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включение в урок физкультминуток, гимнастики для глаз;</a:t>
            </a:r>
          </a:p>
          <a:p>
            <a:pPr algn="just">
              <a:buFontTx/>
              <a:buChar char="-"/>
            </a:pPr>
            <a:r>
              <a:rPr lang="ru-RU" sz="2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выполнение режима зрительной нагрузки.</a:t>
            </a:r>
          </a:p>
          <a:p>
            <a:endParaRPr lang="ru-RU" sz="24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714752"/>
            <a:ext cx="328611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9108" y="3714752"/>
            <a:ext cx="3544892" cy="248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Users\Satir\Desktop\Скрин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357422" y="357166"/>
            <a:ext cx="6786578" cy="63709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Международный конкурс по информатике и ИКТ </a:t>
            </a: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</a:rPr>
              <a:t>Инфознайка</a:t>
            </a:r>
            <a:r>
              <a:rPr lang="ru-RU" sz="2400" b="1" dirty="0" smtClean="0">
                <a:solidFill>
                  <a:srgbClr val="002060"/>
                </a:solidFill>
              </a:rPr>
              <a:t> – 2025». </a:t>
            </a:r>
          </a:p>
          <a:p>
            <a:r>
              <a:rPr lang="ru-RU" sz="2400" dirty="0" smtClean="0"/>
              <a:t>Участвовали учащиеся с 5 по 11 класс, всего 18 человек, ребята показали результаты не ниже 46 баллов, за что были отмечены грамотами и ценными призами с логотипами данной олимпиады.</a:t>
            </a:r>
          </a:p>
          <a:p>
            <a:r>
              <a:rPr lang="ru-RU" sz="2400" dirty="0" smtClean="0"/>
              <a:t>Всероссийская образовательная акция </a:t>
            </a:r>
            <a:r>
              <a:rPr lang="ru-RU" sz="2400" b="1" dirty="0" smtClean="0">
                <a:solidFill>
                  <a:srgbClr val="002060"/>
                </a:solidFill>
              </a:rPr>
              <a:t>«Урок цифры» </a:t>
            </a:r>
            <a:r>
              <a:rPr lang="ru-RU" sz="2400" dirty="0" smtClean="0"/>
              <a:t>по теме «</a:t>
            </a:r>
            <a:r>
              <a:rPr lang="ru-RU" sz="2400" b="1" dirty="0" smtClean="0"/>
              <a:t>Искусственный интеллект и машинное обучение</a:t>
            </a:r>
            <a:r>
              <a:rPr lang="ru-RU" sz="2400" dirty="0" smtClean="0"/>
              <a:t>», 13 участников, сертификаты. </a:t>
            </a:r>
          </a:p>
          <a:p>
            <a:r>
              <a:rPr lang="ru-RU" sz="2400" dirty="0" smtClean="0"/>
              <a:t>Всероссийская образовательная акция </a:t>
            </a:r>
            <a:r>
              <a:rPr lang="ru-RU" sz="2400" b="1" dirty="0" smtClean="0">
                <a:solidFill>
                  <a:srgbClr val="002060"/>
                </a:solidFill>
              </a:rPr>
              <a:t>«Урок цифры» </a:t>
            </a:r>
            <a:r>
              <a:rPr lang="ru-RU" sz="2400" dirty="0" smtClean="0"/>
              <a:t>по теме «</a:t>
            </a:r>
            <a:r>
              <a:rPr lang="ru-RU" sz="2400" b="1" dirty="0" err="1" smtClean="0"/>
              <a:t>Нейросети</a:t>
            </a:r>
            <a:r>
              <a:rPr lang="ru-RU" sz="2400" b="1" dirty="0" smtClean="0"/>
              <a:t> и коммуникации</a:t>
            </a:r>
            <a:r>
              <a:rPr lang="ru-RU" sz="2400" dirty="0" smtClean="0"/>
              <a:t>» 13 участников, сертификаты. </a:t>
            </a:r>
          </a:p>
          <a:p>
            <a:r>
              <a:rPr lang="ru-RU" sz="2400" dirty="0" smtClean="0"/>
              <a:t> Всероссийская образовательная акция </a:t>
            </a:r>
            <a:r>
              <a:rPr lang="ru-RU" sz="2400" b="1" dirty="0" smtClean="0">
                <a:solidFill>
                  <a:srgbClr val="002060"/>
                </a:solidFill>
              </a:rPr>
              <a:t>«Урок цифры»</a:t>
            </a:r>
            <a:r>
              <a:rPr lang="ru-RU" sz="2400" b="1" dirty="0" smtClean="0"/>
              <a:t> </a:t>
            </a:r>
            <a:r>
              <a:rPr lang="ru-RU" sz="2400" dirty="0" smtClean="0"/>
              <a:t>по теме «</a:t>
            </a:r>
            <a:r>
              <a:rPr lang="ru-RU" sz="2400" b="1" dirty="0" smtClean="0"/>
              <a:t>Приватность в цифровом мире», </a:t>
            </a:r>
            <a:r>
              <a:rPr lang="ru-RU" sz="2400" dirty="0" smtClean="0"/>
              <a:t>13 участников, сертификаты</a:t>
            </a:r>
            <a:endParaRPr lang="ru-RU" sz="24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57628"/>
            <a:ext cx="244001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79108"/>
            <a:ext cx="2428860" cy="157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072198" cy="34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429000"/>
            <a:ext cx="414588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21126" y="3429000"/>
            <a:ext cx="512287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2199" y="0"/>
            <a:ext cx="307180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C:\Users\Satir\Desktop\Скрин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5715008" cy="67403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400" dirty="0" smtClean="0"/>
              <a:t>Всероссийские </a:t>
            </a:r>
            <a:r>
              <a:rPr lang="ru-RU" sz="2400" b="1" dirty="0" err="1" smtClean="0">
                <a:solidFill>
                  <a:srgbClr val="002060"/>
                </a:solidFill>
              </a:rPr>
              <a:t>Scratch</a:t>
            </a:r>
            <a:r>
              <a:rPr lang="ru-RU" sz="2400" dirty="0" smtClean="0"/>
              <a:t> соревнования ЦРР 2025, 5 чел., сертификаты участников.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Всероссийские Дистанционные конкурсы образовательного портала </a:t>
            </a:r>
            <a:r>
              <a:rPr lang="ru-RU" sz="2400" b="1" dirty="0" smtClean="0">
                <a:solidFill>
                  <a:srgbClr val="002060"/>
                </a:solidFill>
              </a:rPr>
              <a:t>«НИКА»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  <a:r>
              <a:rPr lang="ru-RU" sz="2400" dirty="0" smtClean="0"/>
              <a:t>5 чел., сертификаты участников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Найди свой ответ в </a:t>
            </a: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</a:rPr>
              <a:t>WorldWideWeb</a:t>
            </a:r>
            <a:r>
              <a:rPr lang="ru-RU" sz="2400" b="1" dirty="0" smtClean="0">
                <a:solidFill>
                  <a:srgbClr val="002060"/>
                </a:solidFill>
              </a:rPr>
              <a:t> -2025»</a:t>
            </a:r>
            <a:r>
              <a:rPr lang="ru-RU" sz="2400" dirty="0" smtClean="0"/>
              <a:t>, 3 человека, сертификаты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 Всероссийская олимпиада </a:t>
            </a:r>
            <a:r>
              <a:rPr lang="ru-RU" sz="2400" b="1" dirty="0" smtClean="0">
                <a:solidFill>
                  <a:srgbClr val="002060"/>
                </a:solidFill>
              </a:rPr>
              <a:t>«Круглый отличник»</a:t>
            </a:r>
            <a:r>
              <a:rPr lang="ru-RU" sz="2400" dirty="0" smtClean="0"/>
              <a:t>, 1 участник -   1 место. </a:t>
            </a:r>
          </a:p>
          <a:p>
            <a:endParaRPr lang="ru-RU" sz="2400" dirty="0" smtClean="0"/>
          </a:p>
          <a:p>
            <a:pPr>
              <a:buFontTx/>
              <a:buChar char="-"/>
            </a:pPr>
            <a:r>
              <a:rPr lang="ru-RU" sz="2400" dirty="0" smtClean="0"/>
              <a:t>Всероссийская  дистанционная олимпиада </a:t>
            </a: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err="1" smtClean="0">
                <a:solidFill>
                  <a:srgbClr val="002060"/>
                </a:solidFill>
              </a:rPr>
              <a:t>Всезнайкино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r>
              <a:rPr lang="ru-RU" sz="2400" dirty="0" smtClean="0">
                <a:solidFill>
                  <a:srgbClr val="002060"/>
                </a:solidFill>
              </a:rPr>
              <a:t>, </a:t>
            </a:r>
            <a:r>
              <a:rPr lang="ru-RU" sz="2400" dirty="0" smtClean="0"/>
              <a:t>1 участник,  1 место. </a:t>
            </a:r>
          </a:p>
          <a:p>
            <a:r>
              <a:rPr lang="ru-RU" sz="2400" dirty="0" smtClean="0"/>
              <a:t>-  Международный  конкурс  </a:t>
            </a:r>
            <a:r>
              <a:rPr lang="ru-RU" sz="2400" b="1" dirty="0" smtClean="0">
                <a:solidFill>
                  <a:srgbClr val="002060"/>
                </a:solidFill>
              </a:rPr>
              <a:t>«Звездный час 2»</a:t>
            </a:r>
            <a:r>
              <a:rPr lang="ru-RU" sz="2400" dirty="0" smtClean="0"/>
              <a:t>, 1 участник, 1 место.     </a:t>
            </a:r>
            <a:endParaRPr lang="ru-RU" sz="2400" dirty="0"/>
          </a:p>
        </p:txBody>
      </p:sp>
      <p:pic>
        <p:nvPicPr>
          <p:cNvPr id="60418" name="Picture 2" descr="https://ds79sar.schoolrm.ru/upload/iblock/e8d/e8d7cfb45ba15667fe27a14334d2f6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9" y="2143116"/>
            <a:ext cx="1714512" cy="3857652"/>
          </a:xfrm>
          <a:prstGeom prst="rect">
            <a:avLst/>
          </a:prstGeom>
          <a:noFill/>
        </p:spPr>
      </p:pic>
      <p:pic>
        <p:nvPicPr>
          <p:cNvPr id="60420" name="Picture 4" descr="http://rcro.tomsk.ru/wp-content/uploads/2019/03/240x1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979" y="500042"/>
            <a:ext cx="3429021" cy="1643074"/>
          </a:xfrm>
          <a:prstGeom prst="rect">
            <a:avLst/>
          </a:prstGeom>
          <a:noFill/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488" y="2143116"/>
            <a:ext cx="171451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786874" cy="586818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Использование в дистанционном обучении специализированного компьютерного оборудования, электронных образовательных ресурсов направлено на </a:t>
            </a:r>
            <a:r>
              <a:rPr lang="ru-RU" sz="3200" b="1" dirty="0" smtClean="0">
                <a:solidFill>
                  <a:srgbClr val="C00000"/>
                </a:solidFill>
              </a:rPr>
              <a:t>улучшение восприятия детьми-инвалидами учебного материала </a:t>
            </a:r>
            <a:r>
              <a:rPr lang="ru-RU" sz="3200" dirty="0" smtClean="0"/>
              <a:t>путем расширения дидактических возможностей за счет повышения наглядности, использования элементов интерактивности.</a:t>
            </a:r>
            <a:endParaRPr lang="ru-RU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4143380"/>
            <a:ext cx="3214710" cy="222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6874" cy="586818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Дистанционное обучение </a:t>
            </a:r>
            <a:r>
              <a:rPr lang="ru-RU" sz="3200" dirty="0" smtClean="0"/>
              <a:t>способствует формированию мотивации, развитию коммуникации, социализации, творческих и познавательных способностей. Это не только получение знаний, но и важный шаг к интеграции в общество, формированию уверенности в себе и своих возможностях.</a:t>
            </a:r>
            <a:endParaRPr lang="ru-RU" sz="32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3623196"/>
            <a:ext cx="3071802" cy="266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857628"/>
            <a:ext cx="3428992" cy="2280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692696"/>
            <a:ext cx="7837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</a:t>
            </a:r>
            <a:endParaRPr lang="ru-RU" sz="5400" b="1" cap="all" dirty="0">
              <a:ln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/>
          <p:nvPr/>
        </p:nvSpPr>
        <p:spPr>
          <a:xfrm>
            <a:off x="785786" y="116632"/>
            <a:ext cx="8001056" cy="576064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Общие проблемы детей-инвалидов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683568" y="980728"/>
          <a:ext cx="799288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67544" y="260648"/>
          <a:ext cx="8424936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15008" y="116632"/>
            <a:ext cx="8928992" cy="44644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>
              <a:spcBef>
                <a:spcPts val="1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tx1"/>
                </a:solidFill>
              </a:rPr>
              <a:t>Законодательство РФ в соответствии с основополагающими международными документами в области образования предусматривает принцип равных прав на образование для детей-инвалидов. </a:t>
            </a:r>
          </a:p>
          <a:p>
            <a:pPr>
              <a:spcBef>
                <a:spcPts val="1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tx1"/>
                </a:solidFill>
              </a:rPr>
              <a:t>Проблемы со здоровьем не всегда позволяют им посещать занятия в школе, вести такой же образ жизни, как их сверстники. </a:t>
            </a:r>
          </a:p>
          <a:p>
            <a:pPr>
              <a:spcBef>
                <a:spcPts val="1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 smtClean="0">
                <a:solidFill>
                  <a:schemeClr val="tx1"/>
                </a:solidFill>
              </a:rPr>
              <a:t>Поэтому развитие программ </a:t>
            </a:r>
            <a:r>
              <a:rPr lang="ru-RU" sz="2400" b="1" dirty="0" smtClean="0">
                <a:solidFill>
                  <a:schemeClr val="tx1"/>
                </a:solidFill>
                <a:hlinkClick r:id="rId2" tooltip="Заочное высшее образование"/>
              </a:rPr>
              <a:t>дистанционного образования</a:t>
            </a:r>
            <a:r>
              <a:rPr lang="ru-RU" sz="2400" b="1" dirty="0" smtClean="0">
                <a:solidFill>
                  <a:schemeClr val="tx1"/>
                </a:solidFill>
              </a:rPr>
              <a:t> (ДО) детей-инвалидов имеет важное значение</a:t>
            </a:r>
            <a:endParaRPr lang="ru-RU" sz="2400" b="1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3" descr="C:\Users\Пользователь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3929066"/>
            <a:ext cx="2786082" cy="2379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3976737"/>
            <a:ext cx="3428992" cy="2424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-96838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342900" algn="ctr">
              <a:defRPr/>
            </a:pPr>
            <a:endParaRPr lang="ru-RU" sz="2800" b="1" dirty="0">
              <a:solidFill>
                <a:schemeClr val="accent2"/>
              </a:solidFill>
            </a:endParaRPr>
          </a:p>
          <a:p>
            <a:pPr algn="ctr">
              <a:defRPr/>
            </a:pPr>
            <a:r>
              <a:rPr lang="ru-RU" sz="2800" b="1" dirty="0"/>
              <a:t>По инициативе Президента РФ в программу проекта </a:t>
            </a:r>
            <a:r>
              <a:rPr lang="ru-RU" sz="2800" b="1" dirty="0">
                <a:solidFill>
                  <a:srgbClr val="C00000"/>
                </a:solidFill>
              </a:rPr>
              <a:t>«Образование» </a:t>
            </a:r>
            <a:r>
              <a:rPr lang="ru-RU" sz="2800" b="1" dirty="0"/>
              <a:t>было включено направление </a:t>
            </a:r>
            <a:r>
              <a:rPr lang="ru-RU" sz="2800" b="1" dirty="0">
                <a:solidFill>
                  <a:srgbClr val="C00000"/>
                </a:solidFill>
              </a:rPr>
              <a:t>«Развитие дистанционного образования детей-инвалидов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</a:rPr>
              <a:t>на 2009-2012 годы»</a:t>
            </a:r>
            <a:r>
              <a:rPr lang="ru-RU" sz="2800" b="1" dirty="0"/>
              <a:t>, </a:t>
            </a:r>
          </a:p>
          <a:p>
            <a:pPr algn="ctr">
              <a:defRPr/>
            </a:pPr>
            <a:r>
              <a:rPr lang="ru-RU" sz="2800" b="1" dirty="0"/>
              <a:t>которое предусматривает создание условий  для дистанционного обучения детей-инвалидов. </a:t>
            </a:r>
          </a:p>
          <a:p>
            <a:pPr algn="ctr">
              <a:defRPr/>
            </a:pPr>
            <a:endParaRPr lang="ru-RU" sz="2800" b="1" dirty="0"/>
          </a:p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</a:rPr>
              <a:t>С 2013 </a:t>
            </a:r>
            <a:r>
              <a:rPr lang="ru-RU" sz="2800" b="1" dirty="0"/>
              <a:t>года </a:t>
            </a:r>
            <a:r>
              <a:rPr lang="ru-RU" sz="2800" b="1" dirty="0" smtClean="0"/>
              <a:t>по настоящее время дистанционное </a:t>
            </a:r>
            <a:r>
              <a:rPr lang="ru-RU" sz="2800" b="1" dirty="0"/>
              <a:t>образование для </a:t>
            </a:r>
            <a:r>
              <a:rPr lang="ru-RU" sz="2800" b="1" dirty="0" smtClean="0"/>
              <a:t>детей–инвалидов </a:t>
            </a:r>
            <a:r>
              <a:rPr lang="ru-RU" sz="2800" b="1" dirty="0"/>
              <a:t>продолжает свою работу в рамках программы модернизации образования </a:t>
            </a:r>
            <a:br>
              <a:rPr lang="ru-RU" sz="2800" b="1" dirty="0"/>
            </a:br>
            <a:r>
              <a:rPr lang="ru-RU" sz="2800" b="1" dirty="0"/>
              <a:t>в Приморском </a:t>
            </a:r>
            <a:r>
              <a:rPr lang="ru-RU" sz="2800" b="1" dirty="0" smtClean="0"/>
              <a:t>крае</a:t>
            </a:r>
            <a:endParaRPr lang="ru-RU" sz="2800" b="1" dirty="0"/>
          </a:p>
          <a:p>
            <a:pPr indent="342900" algn="ctr">
              <a:defRPr/>
            </a:pPr>
            <a:endParaRPr lang="en-US" sz="2800" dirty="0">
              <a:solidFill>
                <a:srgbClr val="800080"/>
              </a:solidFill>
            </a:endParaRPr>
          </a:p>
          <a:p>
            <a:pPr indent="342900" algn="ctr">
              <a:defRPr/>
            </a:pPr>
            <a:endParaRPr lang="ru-RU" sz="2800" b="1" dirty="0">
              <a:solidFill>
                <a:schemeClr val="accent2"/>
              </a:solidFill>
              <a:latin typeface="Monotype Corsiva" pitchFamily="66" charset="0"/>
              <a:cs typeface="Arial" charset="0"/>
            </a:endParaRPr>
          </a:p>
          <a:p>
            <a:pPr indent="342900" algn="ctr">
              <a:defRPr/>
            </a:pPr>
            <a:endParaRPr lang="ru-RU" sz="2800" b="1" dirty="0">
              <a:solidFill>
                <a:schemeClr val="accent2"/>
              </a:solidFill>
              <a:latin typeface="Monotype Corsiva" pitchFamily="66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9021" y="5072075"/>
            <a:ext cx="3174979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Детям бесплатно предоставляется необходимая компьютерная техника, устанавливается соответствующее программное обеспечение, подключается сеть Интернет </a:t>
            </a: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72050"/>
            <a:ext cx="3143240" cy="187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4"/>
          <p:cNvSpPr txBox="1">
            <a:spLocks/>
          </p:cNvSpPr>
          <p:nvPr/>
        </p:nvSpPr>
        <p:spPr>
          <a:xfrm>
            <a:off x="4929190" y="1785926"/>
            <a:ext cx="3929090" cy="7858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Схема дистанционного обучения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2928934"/>
            <a:ext cx="431485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://p.bel.ru/pics/news/2010/03/16/44783_879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6058"/>
            <a:ext cx="355171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1571612"/>
            <a:ext cx="4286248" cy="10263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>
              <a:spcBef>
                <a:spcPts val="1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chemeClr val="tx1"/>
                </a:solidFill>
              </a:rPr>
              <a:t>Целевая аудитория – дети-инвалиды, находящиеся на индивидуальном обучении на дому</a:t>
            </a:r>
            <a:endParaRPr lang="ru-RU" b="1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539552" y="188640"/>
            <a:ext cx="8208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 sz="24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Дистанционное </a:t>
            </a:r>
            <a:r>
              <a:rPr lang="ru-RU" sz="24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образование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осуществляется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индивидуальной форме как часть основного образования детей-инвалидов, находящихся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индивидуальном обучении на дому. 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4187957" y="1862826"/>
            <a:ext cx="4956043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Оно ориентировано на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усвоение ключевых компетенций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ребенка по отдельным учебным предметам с учетом его физических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возможностей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интересов и склонностей. </a:t>
            </a:r>
          </a:p>
          <a:p>
            <a:pPr>
              <a:spcBef>
                <a:spcPct val="50000"/>
              </a:spcBef>
            </a:pPr>
            <a:endParaRPr lang="ru-RU" sz="2000" dirty="0"/>
          </a:p>
        </p:txBody>
      </p:sp>
      <p:sp>
        <p:nvSpPr>
          <p:cNvPr id="279558" name="Text Box 6"/>
          <p:cNvSpPr txBox="1">
            <a:spLocks noChangeArrowheads="1"/>
          </p:cNvSpPr>
          <p:nvPr/>
        </p:nvSpPr>
        <p:spPr bwMode="auto">
          <a:xfrm>
            <a:off x="827584" y="4221089"/>
            <a:ext cx="4956043" cy="1569660"/>
          </a:xfrm>
          <a:prstGeom prst="rect">
            <a:avLst/>
          </a:prstGeom>
          <a:solidFill>
            <a:schemeClr val="bg1">
              <a:alpha val="94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Дистанционное </a:t>
            </a:r>
            <a:r>
              <a:rPr lang="ru-RU" sz="24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образование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также предполагает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обучение детей на дому с привлечением школьных педагогов. </a:t>
            </a:r>
            <a:endParaRPr lang="ru-RU" sz="2000" dirty="0"/>
          </a:p>
        </p:txBody>
      </p:sp>
      <p:pic>
        <p:nvPicPr>
          <p:cNvPr id="54274" name="Picture 2" descr="http://www.uznayvse.ru/images/stories2015/uzn_1436601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09382"/>
            <a:ext cx="3096344" cy="2242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8" name="Picture 2" descr="https://tricolortvmag.ru/upload/b0ea3c/rian_6215065.mr.ru-gn0qy1.pn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5715008" y="4286256"/>
            <a:ext cx="3282240" cy="184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214282" y="142852"/>
            <a:ext cx="864399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Особенности организации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учебного процесса в РЦДО: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Обучение в РЦДО КГОБУ «Коррекционной школы-интерната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III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-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IV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видов» осуществляется индивидуально. Каждый ребенок занимается по удобному для него расписанию и в удобном темпе.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Гибкость моделирования индивидуального учебного плана, который разрабатывается на основе базисного учебного плана учреждения. При этом его вариативная часть позволяет учитывать интересы обучающихся, их потребности и возможности.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Объем учебной нагрузки и распределение учебных часов по образовательным областям определяется для каждого учащегося индивидуально.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7" descr="kompdlyaschk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982183"/>
            <a:ext cx="3259140" cy="2875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0215" y="4000504"/>
            <a:ext cx="4303786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ining-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training-01</Template>
  <TotalTime>5600</TotalTime>
  <Words>1040</Words>
  <Application>Microsoft Office PowerPoint</Application>
  <PresentationFormat>Экран (4:3)</PresentationFormat>
  <Paragraphs>137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training-01</vt:lpstr>
      <vt:lpstr>Worksheet</vt:lpstr>
      <vt:lpstr>IX межрегиональная педагогическая дистанционная научно-практическая конференция:   «Актуальные вопросы и лучшие практики обучения  учащихся с ограниченными возможностями здоровья в условиях современной образовательной системы»   </vt:lpstr>
      <vt:lpstr> «Особенности организации дистанционного образования детей-инвалидов в условиях современной образовательной системы» </vt:lpstr>
      <vt:lpstr>Слайд 3</vt:lpstr>
      <vt:lpstr>Слайд 4</vt:lpstr>
      <vt:lpstr>Слайд 5</vt:lpstr>
      <vt:lpstr>Слайд 6</vt:lpstr>
      <vt:lpstr>Детям бесплатно предоставляется необходимая компьютерная техника, устанавливается соответствующее программное обеспечение, подключается сеть Интернет  </vt:lpstr>
      <vt:lpstr>Слайд 8</vt:lpstr>
      <vt:lpstr>Слайд 9</vt:lpstr>
      <vt:lpstr>Слайд 10</vt:lpstr>
      <vt:lpstr>Дистанционные образовательные технологии </vt:lpstr>
      <vt:lpstr>Структура образовательной технологии дистанционного обучения детей с ОВЗ</vt:lpstr>
      <vt:lpstr>С 2009 по 2025 гг. 538 детей-инвалидов из всех городских и муниципальных округов Приморского края стали участниками программы «Дистанционное образование детей-инвалидов»</vt:lpstr>
      <vt:lpstr>Слайд 14</vt:lpstr>
      <vt:lpstr>Структура РЦДО:  Директор (общее руководство)- Богнина Е.В.   Руководитель Центра (зам. директора по информатизации образовательного процесса) - организация работы Центра – Шушкова О.А.   Гл. бухгалтер – Лазарец Н.М. Тьюторы –Крылова Е.Д., Яковлева С.А.   Учителя-предметники (сетевые педагоги Центра) – 38 чел. Учитель-дефектолог, педагог-психолог – 2 чел. –  Миколасюк А.А., Охлопкова И.С.   Дети-инвалиды (учащиеся Центра) – 118 чел. Родители/законные представители обучающихся Центра –  118 чел.   Техническая поддержка (системные администраторы)- Кучеренко А.Ю., Юрченко В.Б. </vt:lpstr>
      <vt:lpstr>Слайд 16</vt:lpstr>
      <vt:lpstr>Основная  форма учебной деятельности РЦДО - интерактивный урок, на котором доступны самые необходимые средства – коммуникация посредством веб-камер, обмен мгновенными текстовыми сообщениями, демонстрация презентации, видеоролика,  передача файлов. </vt:lpstr>
      <vt:lpstr>Слайд 18</vt:lpstr>
      <vt:lpstr>Технологии, применяемые  при работе с детьми-инвалидами</vt:lpstr>
      <vt:lpstr>С 2012/2013 учебного года по настоящее время функционирует методическое объединение (МО) учителей дистанционного образования, работа которого строится в соответствии с методической темой:  «Использование современных информационно-коммуникационных  технологий в условиях  дистанционного обучения детей-инвалидов».  Цель методической работы: повышение уровня  профессиональной деятельности учителя  дистанционного обучения.</vt:lpstr>
      <vt:lpstr>Слайд 21</vt:lpstr>
      <vt:lpstr>Слайд 22</vt:lpstr>
      <vt:lpstr>Слайд 23</vt:lpstr>
      <vt:lpstr>Использование в дистанционном обучении специализированного компьютерного оборудования, электронных образовательных ресурсов направлено на улучшение восприятия детьми-инвалидами учебного материала путем расширения дидактических возможностей за счет повышения наглядности, использования элементов интерактивности.</vt:lpstr>
      <vt:lpstr>Дистанционное обучение способствует формированию мотивации, развитию коммуникации, социализации, творческих и познавательных способностей. Это не только получение знаний, но и важный шаг к интеграции в общество, формированию уверенности в себе и своих возможностях.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Ольга Александровна</cp:lastModifiedBy>
  <cp:revision>354</cp:revision>
  <dcterms:created xsi:type="dcterms:W3CDTF">2012-07-31T13:58:46Z</dcterms:created>
  <dcterms:modified xsi:type="dcterms:W3CDTF">2026-03-30T06:50:29Z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193013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