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317" r:id="rId4"/>
    <p:sldId id="261" r:id="rId5"/>
    <p:sldId id="322" r:id="rId6"/>
    <p:sldId id="311" r:id="rId7"/>
    <p:sldId id="323" r:id="rId8"/>
    <p:sldId id="307" r:id="rId9"/>
    <p:sldId id="324" r:id="rId10"/>
    <p:sldId id="314" r:id="rId11"/>
    <p:sldId id="325" r:id="rId12"/>
    <p:sldId id="315" r:id="rId13"/>
    <p:sldId id="316" r:id="rId14"/>
    <p:sldId id="320" r:id="rId15"/>
    <p:sldId id="337" r:id="rId16"/>
    <p:sldId id="321" r:id="rId17"/>
    <p:sldId id="285" r:id="rId18"/>
    <p:sldId id="291" r:id="rId19"/>
    <p:sldId id="293" r:id="rId20"/>
    <p:sldId id="294" r:id="rId21"/>
    <p:sldId id="272" r:id="rId22"/>
    <p:sldId id="310" r:id="rId23"/>
    <p:sldId id="265" r:id="rId24"/>
    <p:sldId id="326" r:id="rId25"/>
    <p:sldId id="27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295" r:id="rId37"/>
    <p:sldId id="296" r:id="rId38"/>
    <p:sldId id="308" r:id="rId3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9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40B1E73-8CA5-43EC-94C3-59D8630F3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258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AD6A6AD-CDA1-45D2-999C-889D414B6DF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B3D8A6-9563-4E8C-80DE-38C7A5583D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739D4643-4B93-45D1-9B48-B354795DA49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B49E-7D6D-4568-AB14-D3155FA95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09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0F8E-22DA-45FC-9D9A-FF37BD2006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09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44FC0-2440-4FDC-8E09-0C3E97E76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54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EC381-2EEF-42F5-88B6-1CFCF979F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44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99E05-1E1D-44E1-A4A7-58F1C129D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2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6340-7F67-450D-BCC4-974AE0D182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96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4110-3093-46ED-8B04-EBA28A24A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04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97-4C29-4621-8FAF-C0883AE3E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65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FE71-53D5-4C49-8BC8-422DCA3CD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25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D535-0D81-4F6B-8771-FEBC65B47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2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72DD-B252-466D-B2CC-71F35B754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5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C10F7AF4-9707-40E4-A07F-58E8A1534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audio" Target="../media/audio1.wav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71322" y="2771725"/>
            <a:ext cx="4525599" cy="11227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«КОСМИЧЕСКОЕ </a:t>
            </a:r>
          </a:p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ПУТЕШЕСТВИЕ»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79739" y="562367"/>
            <a:ext cx="4850986" cy="957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Задач</a:t>
            </a:r>
          </a:p>
        </p:txBody>
      </p:sp>
      <p:grpSp>
        <p:nvGrpSpPr>
          <p:cNvPr id="13316" name="Группа 8"/>
          <p:cNvGrpSpPr>
            <a:grpSpLocks/>
          </p:cNvGrpSpPr>
          <p:nvPr/>
        </p:nvGrpSpPr>
        <p:grpSpPr bwMode="auto">
          <a:xfrm>
            <a:off x="2952080" y="1835621"/>
            <a:ext cx="4052887" cy="4330700"/>
            <a:chOff x="5472113" y="2843733"/>
            <a:chExt cx="4052887" cy="4330180"/>
          </a:xfrm>
        </p:grpSpPr>
        <p:grpSp>
          <p:nvGrpSpPr>
            <p:cNvPr id="13317" name="Группа 6"/>
            <p:cNvGrpSpPr>
              <a:grpSpLocks/>
            </p:cNvGrpSpPr>
            <p:nvPr/>
          </p:nvGrpSpPr>
          <p:grpSpPr bwMode="auto">
            <a:xfrm>
              <a:off x="5472113" y="2843733"/>
              <a:ext cx="4052887" cy="4330180"/>
              <a:chOff x="5472113" y="2843733"/>
              <a:chExt cx="4052887" cy="433018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2113" y="3122613"/>
                <a:ext cx="4052887" cy="40513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0" name="Рисунок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8556" y="2843733"/>
                <a:ext cx="1375265" cy="1394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Рисунок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4448" y="5148264"/>
                <a:ext cx="2038568" cy="130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1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592" y="4499917"/>
              <a:ext cx="965016" cy="144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65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899517"/>
            <a:ext cx="9529341" cy="142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840" y="2843733"/>
            <a:ext cx="5688632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36 – 30 = 6 (р.) - ручка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91840" y="3563813"/>
            <a:ext cx="576064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30 : 6 = 5 (раз)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91840" y="4427909"/>
            <a:ext cx="554461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в 5 раз.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29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8064" y="2497723"/>
            <a:ext cx="6424997" cy="27624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Задача: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12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звездочек сверкали в небе темном.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Но вот потухли и погасли 5.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А миг спустя еще 4.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Кто же узнает, кто же ответит,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Сколько на небе звездочек светит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20" y="483751"/>
            <a:ext cx="975543" cy="9755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483752"/>
            <a:ext cx="975543" cy="97554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6" y="611485"/>
            <a:ext cx="975543" cy="97554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37" y="500038"/>
            <a:ext cx="975543" cy="9755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64" y="497699"/>
            <a:ext cx="975543" cy="97554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80" y="483748"/>
            <a:ext cx="975543" cy="97554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24" y="483749"/>
            <a:ext cx="975543" cy="9755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500038"/>
            <a:ext cx="975543" cy="97554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68" y="483750"/>
            <a:ext cx="975543" cy="975543"/>
          </a:xfrm>
          <a:prstGeom prst="rect">
            <a:avLst/>
          </a:prstGeom>
        </p:spPr>
      </p:pic>
      <p:grpSp>
        <p:nvGrpSpPr>
          <p:cNvPr id="13" name="Группа 27"/>
          <p:cNvGrpSpPr>
            <a:grpSpLocks/>
          </p:cNvGrpSpPr>
          <p:nvPr/>
        </p:nvGrpSpPr>
        <p:grpSpPr bwMode="auto">
          <a:xfrm>
            <a:off x="647824" y="3121818"/>
            <a:ext cx="2087562" cy="2138363"/>
            <a:chOff x="7039997" y="539477"/>
            <a:chExt cx="2088232" cy="2138856"/>
          </a:xfrm>
        </p:grpSpPr>
        <p:pic>
          <p:nvPicPr>
            <p:cNvPr id="14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997" y="539477"/>
              <a:ext cx="2088232" cy="213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олилиния 24"/>
            <p:cNvSpPr>
              <a:spLocks/>
            </p:cNvSpPr>
            <p:nvPr/>
          </p:nvSpPr>
          <p:spPr bwMode="auto">
            <a:xfrm>
              <a:off x="8034528" y="1816608"/>
              <a:ext cx="414528" cy="134112"/>
            </a:xfrm>
            <a:custGeom>
              <a:avLst/>
              <a:gdLst>
                <a:gd name="T0" fmla="*/ 0 w 414528"/>
                <a:gd name="T1" fmla="*/ 134112 h 134112"/>
                <a:gd name="T2" fmla="*/ 60960 w 414528"/>
                <a:gd name="T3" fmla="*/ 97536 h 134112"/>
                <a:gd name="T4" fmla="*/ 134112 w 414528"/>
                <a:gd name="T5" fmla="*/ 48768 h 134112"/>
                <a:gd name="T6" fmla="*/ 170688 w 414528"/>
                <a:gd name="T7" fmla="*/ 36576 h 134112"/>
                <a:gd name="T8" fmla="*/ 243840 w 414528"/>
                <a:gd name="T9" fmla="*/ 0 h 134112"/>
                <a:gd name="T10" fmla="*/ 377952 w 414528"/>
                <a:gd name="T11" fmla="*/ 24384 h 134112"/>
                <a:gd name="T12" fmla="*/ 414528 w 414528"/>
                <a:gd name="T13" fmla="*/ 48768 h 13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4528" h="134112">
                  <a:moveTo>
                    <a:pt x="0" y="134112"/>
                  </a:moveTo>
                  <a:cubicBezTo>
                    <a:pt x="20320" y="121920"/>
                    <a:pt x="40968" y="110258"/>
                    <a:pt x="60960" y="97536"/>
                  </a:cubicBezTo>
                  <a:cubicBezTo>
                    <a:pt x="85684" y="81802"/>
                    <a:pt x="106310" y="58035"/>
                    <a:pt x="134112" y="48768"/>
                  </a:cubicBezTo>
                  <a:cubicBezTo>
                    <a:pt x="146304" y="44704"/>
                    <a:pt x="159193" y="42323"/>
                    <a:pt x="170688" y="36576"/>
                  </a:cubicBezTo>
                  <a:cubicBezTo>
                    <a:pt x="265226" y="-10693"/>
                    <a:pt x="151905" y="30645"/>
                    <a:pt x="243840" y="0"/>
                  </a:cubicBezTo>
                  <a:cubicBezTo>
                    <a:pt x="277462" y="4203"/>
                    <a:pt x="340363" y="5590"/>
                    <a:pt x="377952" y="24384"/>
                  </a:cubicBezTo>
                  <a:cubicBezTo>
                    <a:pt x="391058" y="30937"/>
                    <a:pt x="414528" y="48768"/>
                    <a:pt x="414528" y="4876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Овал 26"/>
            <p:cNvSpPr>
              <a:spLocks noChangeArrowheads="1"/>
            </p:cNvSpPr>
            <p:nvPr/>
          </p:nvSpPr>
          <p:spPr bwMode="auto">
            <a:xfrm>
              <a:off x="8025768" y="1569214"/>
              <a:ext cx="216024" cy="165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80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902216" y="539477"/>
            <a:ext cx="3816350" cy="1184275"/>
            <a:chOff x="3960813" y="3963988"/>
            <a:chExt cx="3816350" cy="1184275"/>
          </a:xfrm>
        </p:grpSpPr>
        <p:cxnSp>
          <p:nvCxnSpPr>
            <p:cNvPr id="14367" name="Прямая соединительная линия 4"/>
            <p:cNvCxnSpPr>
              <a:cxnSpLocks noChangeShapeType="1"/>
            </p:cNvCxnSpPr>
            <p:nvPr/>
          </p:nvCxnSpPr>
          <p:spPr bwMode="auto">
            <a:xfrm>
              <a:off x="3960813" y="5148263"/>
              <a:ext cx="3816350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68" name="TextBox 5"/>
            <p:cNvSpPr txBox="1">
              <a:spLocks noChangeArrowheads="1"/>
            </p:cNvSpPr>
            <p:nvPr/>
          </p:nvSpPr>
          <p:spPr bwMode="auto">
            <a:xfrm>
              <a:off x="5635625" y="3963988"/>
              <a:ext cx="503238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 b="1"/>
                <a:t>12</a:t>
              </a:r>
            </a:p>
          </p:txBody>
        </p:sp>
        <p:sp>
          <p:nvSpPr>
            <p:cNvPr id="14369" name="Левая фигурная скобка 8"/>
            <p:cNvSpPr>
              <a:spLocks/>
            </p:cNvSpPr>
            <p:nvPr/>
          </p:nvSpPr>
          <p:spPr bwMode="auto">
            <a:xfrm rot="5400000">
              <a:off x="5669756" y="2777332"/>
              <a:ext cx="373063" cy="3790950"/>
            </a:xfrm>
            <a:prstGeom prst="leftBrace">
              <a:avLst>
                <a:gd name="adj1" fmla="val 8327"/>
                <a:gd name="adj2" fmla="val 49019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918063" y="1475581"/>
            <a:ext cx="1697037" cy="995363"/>
            <a:chOff x="3916143" y="5890932"/>
            <a:chExt cx="1697814" cy="995082"/>
          </a:xfrm>
        </p:grpSpPr>
        <p:sp>
          <p:nvSpPr>
            <p:cNvPr id="7" name="Арка 6"/>
            <p:cNvSpPr/>
            <p:nvPr/>
          </p:nvSpPr>
          <p:spPr bwMode="auto">
            <a:xfrm rot="10800000">
              <a:off x="3938378" y="5890932"/>
              <a:ext cx="1675579" cy="576100"/>
            </a:xfrm>
            <a:prstGeom prst="blockArc">
              <a:avLst>
                <a:gd name="adj1" fmla="val 10801441"/>
                <a:gd name="adj2" fmla="val 21553084"/>
                <a:gd name="adj3" fmla="val 161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352" name="Группа 3"/>
            <p:cNvGrpSpPr>
              <a:grpSpLocks/>
            </p:cNvGrpSpPr>
            <p:nvPr/>
          </p:nvGrpSpPr>
          <p:grpSpPr bwMode="auto">
            <a:xfrm>
              <a:off x="3916143" y="6048375"/>
              <a:ext cx="1674813" cy="837639"/>
              <a:chOff x="3879022" y="5568021"/>
              <a:chExt cx="1674813" cy="837639"/>
            </a:xfrm>
          </p:grpSpPr>
          <p:grpSp>
            <p:nvGrpSpPr>
              <p:cNvPr id="14353" name="Группа 5"/>
              <p:cNvGrpSpPr>
                <a:grpSpLocks/>
              </p:cNvGrpSpPr>
              <p:nvPr/>
            </p:nvGrpSpPr>
            <p:grpSpPr bwMode="auto">
              <a:xfrm>
                <a:off x="3879022" y="5568021"/>
                <a:ext cx="1674813" cy="242888"/>
                <a:chOff x="3888184" y="2956268"/>
                <a:chExt cx="1674812" cy="242398"/>
              </a:xfrm>
            </p:grpSpPr>
            <p:cxnSp>
              <p:nvCxnSpPr>
                <p:cNvPr id="14355" name="Прямая соединительная линия 9"/>
                <p:cNvCxnSpPr>
                  <a:cxnSpLocks noChangeShapeType="1"/>
                </p:cNvCxnSpPr>
                <p:nvPr/>
              </p:nvCxnSpPr>
              <p:spPr bwMode="auto">
                <a:xfrm>
                  <a:off x="3888184" y="3074066"/>
                  <a:ext cx="1674812" cy="0"/>
                </a:xfrm>
                <a:prstGeom prst="line">
                  <a:avLst/>
                </a:prstGeom>
                <a:noFill/>
                <a:ln w="76200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56" name="Прямая соединительная линия 3"/>
                <p:cNvCxnSpPr>
                  <a:cxnSpLocks noChangeShapeType="1"/>
                </p:cNvCxnSpPr>
                <p:nvPr/>
              </p:nvCxnSpPr>
              <p:spPr bwMode="auto">
                <a:xfrm>
                  <a:off x="3888184" y="2964901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57" name="Прямая соединительная линия 14"/>
                <p:cNvCxnSpPr>
                  <a:cxnSpLocks noChangeShapeType="1"/>
                </p:cNvCxnSpPr>
                <p:nvPr/>
              </p:nvCxnSpPr>
              <p:spPr bwMode="auto">
                <a:xfrm>
                  <a:off x="4032200" y="2964901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58" name="Прямая соединительная линия 15"/>
                <p:cNvCxnSpPr>
                  <a:cxnSpLocks noChangeShapeType="1"/>
                </p:cNvCxnSpPr>
                <p:nvPr/>
              </p:nvCxnSpPr>
              <p:spPr bwMode="auto">
                <a:xfrm>
                  <a:off x="4500355" y="2976994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59" name="Прямая соединительная линия 16"/>
                <p:cNvCxnSpPr>
                  <a:cxnSpLocks noChangeShapeType="1"/>
                </p:cNvCxnSpPr>
                <p:nvPr/>
              </p:nvCxnSpPr>
              <p:spPr bwMode="auto">
                <a:xfrm>
                  <a:off x="4654203" y="2970630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0" name="Прямая соединительная линия 17"/>
                <p:cNvCxnSpPr>
                  <a:cxnSpLocks noChangeShapeType="1"/>
                </p:cNvCxnSpPr>
                <p:nvPr/>
              </p:nvCxnSpPr>
              <p:spPr bwMode="auto">
                <a:xfrm>
                  <a:off x="4798219" y="2964901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1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>
                  <a:off x="4952045" y="2991794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2" name="Прямая соединительная линия 19"/>
                <p:cNvCxnSpPr>
                  <a:cxnSpLocks noChangeShapeType="1"/>
                </p:cNvCxnSpPr>
                <p:nvPr/>
              </p:nvCxnSpPr>
              <p:spPr bwMode="auto">
                <a:xfrm>
                  <a:off x="5096061" y="2986826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3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5240077" y="2975406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4" name="Прямая соединительная линия 21"/>
                <p:cNvCxnSpPr>
                  <a:cxnSpLocks noChangeShapeType="1"/>
                </p:cNvCxnSpPr>
                <p:nvPr/>
              </p:nvCxnSpPr>
              <p:spPr bwMode="auto">
                <a:xfrm>
                  <a:off x="5384093" y="2975406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5" name="Прямая соединительная линия 22"/>
                <p:cNvCxnSpPr>
                  <a:cxnSpLocks noChangeShapeType="1"/>
                </p:cNvCxnSpPr>
                <p:nvPr/>
              </p:nvCxnSpPr>
              <p:spPr bwMode="auto">
                <a:xfrm>
                  <a:off x="4184600" y="2958054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6" name="Прямая соединительная линия 23"/>
                <p:cNvCxnSpPr>
                  <a:cxnSpLocks noChangeShapeType="1"/>
                </p:cNvCxnSpPr>
                <p:nvPr/>
              </p:nvCxnSpPr>
              <p:spPr bwMode="auto">
                <a:xfrm>
                  <a:off x="4328616" y="2956268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4354" name="TextBox 5"/>
              <p:cNvSpPr txBox="1">
                <a:spLocks noChangeArrowheads="1"/>
              </p:cNvSpPr>
              <p:nvPr/>
            </p:nvSpPr>
            <p:spPr bwMode="auto">
              <a:xfrm>
                <a:off x="4511655" y="5969835"/>
                <a:ext cx="503237" cy="43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/>
                  <a:t>5</a:t>
                </a:r>
              </a:p>
            </p:txBody>
          </p:sp>
        </p:grp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6845127" y="1876025"/>
            <a:ext cx="883375" cy="846138"/>
            <a:chOff x="5668094" y="5597629"/>
            <a:chExt cx="2142303" cy="846287"/>
          </a:xfrm>
        </p:grpSpPr>
        <p:sp>
          <p:nvSpPr>
            <p:cNvPr id="14349" name="Левая фигурная скобка 3"/>
            <p:cNvSpPr>
              <a:spLocks/>
            </p:cNvSpPr>
            <p:nvPr/>
          </p:nvSpPr>
          <p:spPr bwMode="auto">
            <a:xfrm rot="-5400000">
              <a:off x="6602352" y="4663371"/>
              <a:ext cx="273787" cy="2142303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4350" name="TextBox 8"/>
            <p:cNvSpPr txBox="1">
              <a:spLocks noChangeArrowheads="1"/>
            </p:cNvSpPr>
            <p:nvPr/>
          </p:nvSpPr>
          <p:spPr bwMode="auto">
            <a:xfrm>
              <a:off x="6510484" y="5836377"/>
              <a:ext cx="457521" cy="60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600" b="1">
                  <a:latin typeface="Times New Roman" pitchFamily="16" charset="0"/>
                  <a:cs typeface="Times New Roman" pitchFamily="16" charset="0"/>
                </a:rPr>
                <a:t>?</a:t>
              </a:r>
            </a:p>
          </p:txBody>
        </p:sp>
      </p:grp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5616973" y="1475581"/>
            <a:ext cx="1198875" cy="995363"/>
            <a:chOff x="3916143" y="5890932"/>
            <a:chExt cx="1697814" cy="995082"/>
          </a:xfrm>
        </p:grpSpPr>
        <p:sp>
          <p:nvSpPr>
            <p:cNvPr id="38" name="Арка 37"/>
            <p:cNvSpPr/>
            <p:nvPr/>
          </p:nvSpPr>
          <p:spPr bwMode="auto">
            <a:xfrm rot="10800000">
              <a:off x="3938378" y="5890932"/>
              <a:ext cx="1675579" cy="576100"/>
            </a:xfrm>
            <a:prstGeom prst="blockArc">
              <a:avLst>
                <a:gd name="adj1" fmla="val 10801441"/>
                <a:gd name="adj2" fmla="val 21553084"/>
                <a:gd name="adj3" fmla="val 16170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" name="Группа 3"/>
            <p:cNvGrpSpPr>
              <a:grpSpLocks/>
            </p:cNvGrpSpPr>
            <p:nvPr/>
          </p:nvGrpSpPr>
          <p:grpSpPr bwMode="auto">
            <a:xfrm>
              <a:off x="3916143" y="6048375"/>
              <a:ext cx="1674813" cy="837639"/>
              <a:chOff x="3879022" y="5568021"/>
              <a:chExt cx="1674813" cy="837639"/>
            </a:xfrm>
          </p:grpSpPr>
          <p:grpSp>
            <p:nvGrpSpPr>
              <p:cNvPr id="40" name="Группа 5"/>
              <p:cNvGrpSpPr>
                <a:grpSpLocks/>
              </p:cNvGrpSpPr>
              <p:nvPr/>
            </p:nvGrpSpPr>
            <p:grpSpPr bwMode="auto">
              <a:xfrm>
                <a:off x="3879022" y="5568021"/>
                <a:ext cx="1674813" cy="242888"/>
                <a:chOff x="3888184" y="2956268"/>
                <a:chExt cx="1674812" cy="242398"/>
              </a:xfrm>
            </p:grpSpPr>
            <p:cxnSp>
              <p:nvCxnSpPr>
                <p:cNvPr id="42" name="Прямая соединительная линия 9"/>
                <p:cNvCxnSpPr>
                  <a:cxnSpLocks noChangeShapeType="1"/>
                </p:cNvCxnSpPr>
                <p:nvPr/>
              </p:nvCxnSpPr>
              <p:spPr bwMode="auto">
                <a:xfrm>
                  <a:off x="3888184" y="3074066"/>
                  <a:ext cx="1674812" cy="0"/>
                </a:xfrm>
                <a:prstGeom prst="line">
                  <a:avLst/>
                </a:prstGeom>
                <a:noFill/>
                <a:ln w="76200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Прямая соединительная линия 3"/>
                <p:cNvCxnSpPr>
                  <a:cxnSpLocks noChangeShapeType="1"/>
                </p:cNvCxnSpPr>
                <p:nvPr/>
              </p:nvCxnSpPr>
              <p:spPr bwMode="auto">
                <a:xfrm>
                  <a:off x="3888184" y="2964901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Прямая соединительная линия 14"/>
                <p:cNvCxnSpPr>
                  <a:cxnSpLocks noChangeShapeType="1"/>
                </p:cNvCxnSpPr>
                <p:nvPr/>
              </p:nvCxnSpPr>
              <p:spPr bwMode="auto">
                <a:xfrm>
                  <a:off x="4032200" y="2964901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" name="Прямая соединительная линия 15"/>
                <p:cNvCxnSpPr>
                  <a:cxnSpLocks noChangeShapeType="1"/>
                </p:cNvCxnSpPr>
                <p:nvPr/>
              </p:nvCxnSpPr>
              <p:spPr bwMode="auto">
                <a:xfrm>
                  <a:off x="4500355" y="2976994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Прямая соединительная линия 16"/>
                <p:cNvCxnSpPr>
                  <a:cxnSpLocks noChangeShapeType="1"/>
                </p:cNvCxnSpPr>
                <p:nvPr/>
              </p:nvCxnSpPr>
              <p:spPr bwMode="auto">
                <a:xfrm>
                  <a:off x="4654203" y="2970630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Прямая соединительная линия 17"/>
                <p:cNvCxnSpPr>
                  <a:cxnSpLocks noChangeShapeType="1"/>
                </p:cNvCxnSpPr>
                <p:nvPr/>
              </p:nvCxnSpPr>
              <p:spPr bwMode="auto">
                <a:xfrm>
                  <a:off x="4798219" y="2964901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>
                  <a:off x="4952045" y="2991794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Прямая соединительная линия 19"/>
                <p:cNvCxnSpPr>
                  <a:cxnSpLocks noChangeShapeType="1"/>
                </p:cNvCxnSpPr>
                <p:nvPr/>
              </p:nvCxnSpPr>
              <p:spPr bwMode="auto">
                <a:xfrm>
                  <a:off x="5096061" y="2986826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5240077" y="2975406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" name="Прямая соединительная линия 21"/>
                <p:cNvCxnSpPr>
                  <a:cxnSpLocks noChangeShapeType="1"/>
                </p:cNvCxnSpPr>
                <p:nvPr/>
              </p:nvCxnSpPr>
              <p:spPr bwMode="auto">
                <a:xfrm>
                  <a:off x="5384093" y="2975406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Прямая соединительная линия 22"/>
                <p:cNvCxnSpPr>
                  <a:cxnSpLocks noChangeShapeType="1"/>
                </p:cNvCxnSpPr>
                <p:nvPr/>
              </p:nvCxnSpPr>
              <p:spPr bwMode="auto">
                <a:xfrm>
                  <a:off x="4184600" y="2958054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Прямая соединительная линия 23"/>
                <p:cNvCxnSpPr>
                  <a:cxnSpLocks noChangeShapeType="1"/>
                </p:cNvCxnSpPr>
                <p:nvPr/>
              </p:nvCxnSpPr>
              <p:spPr bwMode="auto">
                <a:xfrm>
                  <a:off x="4328616" y="2956268"/>
                  <a:ext cx="144016" cy="206872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1" name="TextBox 5"/>
              <p:cNvSpPr txBox="1">
                <a:spLocks noChangeArrowheads="1"/>
              </p:cNvSpPr>
              <p:nvPr/>
            </p:nvSpPr>
            <p:spPr bwMode="auto">
              <a:xfrm>
                <a:off x="4511655" y="5969835"/>
                <a:ext cx="503237" cy="43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400" b="1" dirty="0" smtClean="0"/>
                  <a:t>4</a:t>
                </a:r>
                <a:endParaRPr lang="ru-RU" altLang="ru-RU" sz="2400" b="1" dirty="0"/>
              </a:p>
            </p:txBody>
          </p:sp>
        </p:grp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6" y="611485"/>
            <a:ext cx="975543" cy="975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16" y="429530"/>
            <a:ext cx="975543" cy="97554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500950"/>
            <a:ext cx="975543" cy="975543"/>
          </a:xfrm>
          <a:prstGeom prst="rect">
            <a:avLst/>
          </a:prstGeom>
        </p:spPr>
      </p:pic>
      <p:grpSp>
        <p:nvGrpSpPr>
          <p:cNvPr id="54" name="Группа 27"/>
          <p:cNvGrpSpPr>
            <a:grpSpLocks/>
          </p:cNvGrpSpPr>
          <p:nvPr/>
        </p:nvGrpSpPr>
        <p:grpSpPr bwMode="auto">
          <a:xfrm>
            <a:off x="2879045" y="2915741"/>
            <a:ext cx="3895926" cy="3168352"/>
            <a:chOff x="7039997" y="539477"/>
            <a:chExt cx="2088232" cy="2138856"/>
          </a:xfrm>
        </p:grpSpPr>
        <p:pic>
          <p:nvPicPr>
            <p:cNvPr id="58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997" y="539477"/>
              <a:ext cx="2088232" cy="213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Полилиния 24"/>
            <p:cNvSpPr>
              <a:spLocks/>
            </p:cNvSpPr>
            <p:nvPr/>
          </p:nvSpPr>
          <p:spPr bwMode="auto">
            <a:xfrm>
              <a:off x="8034528" y="1816608"/>
              <a:ext cx="414528" cy="134112"/>
            </a:xfrm>
            <a:custGeom>
              <a:avLst/>
              <a:gdLst>
                <a:gd name="T0" fmla="*/ 0 w 414528"/>
                <a:gd name="T1" fmla="*/ 134112 h 134112"/>
                <a:gd name="T2" fmla="*/ 60960 w 414528"/>
                <a:gd name="T3" fmla="*/ 97536 h 134112"/>
                <a:gd name="T4" fmla="*/ 134112 w 414528"/>
                <a:gd name="T5" fmla="*/ 48768 h 134112"/>
                <a:gd name="T6" fmla="*/ 170688 w 414528"/>
                <a:gd name="T7" fmla="*/ 36576 h 134112"/>
                <a:gd name="T8" fmla="*/ 243840 w 414528"/>
                <a:gd name="T9" fmla="*/ 0 h 134112"/>
                <a:gd name="T10" fmla="*/ 377952 w 414528"/>
                <a:gd name="T11" fmla="*/ 24384 h 134112"/>
                <a:gd name="T12" fmla="*/ 414528 w 414528"/>
                <a:gd name="T13" fmla="*/ 48768 h 13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4528" h="134112">
                  <a:moveTo>
                    <a:pt x="0" y="134112"/>
                  </a:moveTo>
                  <a:cubicBezTo>
                    <a:pt x="20320" y="121920"/>
                    <a:pt x="40968" y="110258"/>
                    <a:pt x="60960" y="97536"/>
                  </a:cubicBezTo>
                  <a:cubicBezTo>
                    <a:pt x="85684" y="81802"/>
                    <a:pt x="106310" y="58035"/>
                    <a:pt x="134112" y="48768"/>
                  </a:cubicBezTo>
                  <a:cubicBezTo>
                    <a:pt x="146304" y="44704"/>
                    <a:pt x="159193" y="42323"/>
                    <a:pt x="170688" y="36576"/>
                  </a:cubicBezTo>
                  <a:cubicBezTo>
                    <a:pt x="265226" y="-10693"/>
                    <a:pt x="151905" y="30645"/>
                    <a:pt x="243840" y="0"/>
                  </a:cubicBezTo>
                  <a:cubicBezTo>
                    <a:pt x="277462" y="4203"/>
                    <a:pt x="340363" y="5590"/>
                    <a:pt x="377952" y="24384"/>
                  </a:cubicBezTo>
                  <a:cubicBezTo>
                    <a:pt x="391058" y="30937"/>
                    <a:pt x="414528" y="48768"/>
                    <a:pt x="414528" y="4876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Овал 26"/>
            <p:cNvSpPr>
              <a:spLocks noChangeArrowheads="1"/>
            </p:cNvSpPr>
            <p:nvPr/>
          </p:nvSpPr>
          <p:spPr bwMode="auto">
            <a:xfrm>
              <a:off x="8025768" y="1569214"/>
              <a:ext cx="216024" cy="165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68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395461"/>
            <a:ext cx="9073008" cy="68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832" y="1763613"/>
            <a:ext cx="633670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 + 20 = 30 (шт.)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63848" y="2555701"/>
            <a:ext cx="54006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 + 30 = 40 (жив.)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35856" y="3203773"/>
            <a:ext cx="612068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Ответ: 40 животных.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558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9437"/>
            <a:ext cx="902500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" y="446067"/>
            <a:ext cx="9452403" cy="595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60" y="4811719"/>
            <a:ext cx="1111373" cy="14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1" y="207941"/>
            <a:ext cx="10112127" cy="70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030" y="604818"/>
            <a:ext cx="6804422" cy="7937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Загадки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0156" y="1636699"/>
            <a:ext cx="6804422" cy="5397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30" y="1636699"/>
            <a:ext cx="6747625" cy="53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Documents and Settings\Svetlana\Мои документы\Мои рисунки\Гиф-парк\космические\s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047627" cy="21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Svetlana\Мои документы\Мои рисунки\5000 забавных изображений\Cartoon Landscapes\LANDS06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410" y="5669757"/>
            <a:ext cx="2205137" cy="200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Svetlana\Мои документы\Мои рисунки\5000 забавных изображений\Cartoon Landscapes\LANDS06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9029" y="5591011"/>
            <a:ext cx="2677666" cy="23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Documents and Settings\Svetlana\Мои документы\Мои рисунки\5000 забавных изображений\Cartoon Landscapes\LANDS04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3268" y="5827250"/>
            <a:ext cx="1727357" cy="187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C:\Documents and Settings\Svetlana\Мои документы\Мои рисунки\Гиф-парк\космические\r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6734" y="3307359"/>
            <a:ext cx="1653852" cy="12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Documents and Settings\Svetlana\Мои документы\Мои рисунки\человечки\j0428113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285" y="629973"/>
            <a:ext cx="1102568" cy="118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293" y="1338662"/>
            <a:ext cx="9686883" cy="44885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Только самым умным детям</a:t>
            </a:r>
            <a:br>
              <a:rPr lang="ru-RU" dirty="0" smtClean="0"/>
            </a:br>
            <a:r>
              <a:rPr lang="ru-RU" dirty="0" smtClean="0"/>
              <a:t>Во Вселенной на ракете</a:t>
            </a:r>
            <a:br>
              <a:rPr lang="ru-RU" dirty="0" smtClean="0"/>
            </a:br>
            <a:r>
              <a:rPr lang="ru-RU" dirty="0" smtClean="0"/>
              <a:t>ПРЕДЛАГАЮ полетать</a:t>
            </a:r>
            <a:br>
              <a:rPr lang="ru-RU" dirty="0" smtClean="0"/>
            </a:br>
            <a:r>
              <a:rPr lang="ru-RU" dirty="0" smtClean="0"/>
              <a:t>И при этом повторять</a:t>
            </a:r>
            <a:br>
              <a:rPr lang="ru-RU" dirty="0" smtClean="0"/>
            </a:br>
            <a:r>
              <a:rPr lang="ru-RU" dirty="0" smtClean="0"/>
              <a:t>счёт до 100 и 1000!</a:t>
            </a:r>
            <a:endParaRPr lang="ru-RU" dirty="0"/>
          </a:p>
        </p:txBody>
      </p:sp>
      <p:pic>
        <p:nvPicPr>
          <p:cNvPr id="11273" name="Picture 3" descr="C:\Documents and Settings\Svetlana\Мои документы\Мои рисунки\человечки\j0424470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60469" y="6142236"/>
            <a:ext cx="761298" cy="7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C:\Documents and Settings\Svetlana\Мои документы\Мои рисунки\человечки\j0424466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6539" y="5905997"/>
            <a:ext cx="852302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 descr="C:\Documents and Settings\Svetlana\Мои документы\Мои рисунки\человечки\j0429829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99303" y="6800208"/>
            <a:ext cx="834801" cy="7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9841"/>
            <a:ext cx="10080624" cy="766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39750"/>
            <a:ext cx="7921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39750"/>
            <a:ext cx="9572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33400"/>
            <a:ext cx="7921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843213"/>
            <a:ext cx="1266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Группа 3"/>
          <p:cNvGrpSpPr>
            <a:grpSpLocks/>
          </p:cNvGrpSpPr>
          <p:nvPr/>
        </p:nvGrpSpPr>
        <p:grpSpPr bwMode="auto">
          <a:xfrm>
            <a:off x="1990571" y="3635821"/>
            <a:ext cx="4609339" cy="2952848"/>
            <a:chOff x="3267075" y="2749550"/>
            <a:chExt cx="6935788" cy="4064000"/>
          </a:xfrm>
        </p:grpSpPr>
        <p:pic>
          <p:nvPicPr>
            <p:cNvPr id="11272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81315">
              <a:off x="4702969" y="1313656"/>
              <a:ext cx="4064000" cy="693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09972">
              <a:off x="5308791" y="4662574"/>
              <a:ext cx="2852358" cy="106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4960" y="1597254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6094" y="1597254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47229" y="1597254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4960" y="3038238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6094" y="3038238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47229" y="3038238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64960" y="4479221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06094" y="4479221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47229" y="4479221"/>
            <a:ext cx="1483356" cy="1483200"/>
          </a:xfrm>
          <a:prstGeom prst="rect">
            <a:avLst/>
          </a:prstGeom>
          <a:solidFill>
            <a:srgbClr val="FEF9F4"/>
          </a:solidFill>
          <a:ln w="31750">
            <a:solidFill>
              <a:srgbClr val="BF4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pic>
        <p:nvPicPr>
          <p:cNvPr id="13" name="Picture 10" descr="https://img.clipartxtras.com/679c3e7b3a189c56d8f137a351b7bfce_free-language-arts-clipart-clip-art-pictures-graphics-and-question-mark-punctuation-clipart_402-55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312" y="4573592"/>
            <a:ext cx="952606" cy="1303179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5040312" y="1795451"/>
            <a:ext cx="992188" cy="992083"/>
            <a:chOff x="2123728" y="440768"/>
            <a:chExt cx="900000" cy="900000"/>
          </a:xfrm>
        </p:grpSpPr>
        <p:sp>
          <p:nvSpPr>
            <p:cNvPr id="21" name="Блок-схема: задержка 20"/>
            <p:cNvSpPr/>
            <p:nvPr/>
          </p:nvSpPr>
          <p:spPr>
            <a:xfrm rot="16200000">
              <a:off x="2123728" y="440768"/>
              <a:ext cx="900000" cy="900000"/>
            </a:xfrm>
            <a:prstGeom prst="flowChartDelay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4-конечная звезда 22"/>
            <p:cNvSpPr/>
            <p:nvPr/>
          </p:nvSpPr>
          <p:spPr>
            <a:xfrm>
              <a:off x="2411760" y="908720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267744" y="620688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2627808" y="620688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960928" y="3303585"/>
            <a:ext cx="992188" cy="992083"/>
            <a:chOff x="4211960" y="476672"/>
            <a:chExt cx="900000" cy="90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11960" y="476672"/>
              <a:ext cx="900000" cy="900000"/>
            </a:xfrm>
            <a:prstGeom prst="rect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4-конечная звезда 29"/>
            <p:cNvSpPr/>
            <p:nvPr/>
          </p:nvSpPr>
          <p:spPr>
            <a:xfrm>
              <a:off x="4716048" y="620688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4355976" y="620688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72000" y="980752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532020" y="1795451"/>
            <a:ext cx="992188" cy="992083"/>
            <a:chOff x="827584" y="476672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27584" y="476672"/>
              <a:ext cx="900000" cy="900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4-конечная звезда 32"/>
            <p:cNvSpPr/>
            <p:nvPr/>
          </p:nvSpPr>
          <p:spPr>
            <a:xfrm>
              <a:off x="1259632" y="620688"/>
              <a:ext cx="288000" cy="288000"/>
            </a:xfrm>
            <a:prstGeom prst="star4">
              <a:avLst>
                <a:gd name="adj" fmla="val 204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971600" y="620688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187624" y="98072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103111" y="1795451"/>
            <a:ext cx="992188" cy="992083"/>
            <a:chOff x="4211960" y="476672"/>
            <a:chExt cx="900000" cy="9000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211960" y="476672"/>
              <a:ext cx="900000" cy="900000"/>
            </a:xfrm>
            <a:prstGeom prst="rect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4-конечная звезда 41"/>
            <p:cNvSpPr/>
            <p:nvPr/>
          </p:nvSpPr>
          <p:spPr>
            <a:xfrm>
              <a:off x="4356008" y="620688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/>
            <p:cNvSpPr/>
            <p:nvPr/>
          </p:nvSpPr>
          <p:spPr>
            <a:xfrm>
              <a:off x="4572000" y="980728"/>
              <a:ext cx="216000" cy="216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788024" y="62068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532020" y="4732343"/>
            <a:ext cx="992188" cy="992083"/>
            <a:chOff x="4211960" y="476672"/>
            <a:chExt cx="900000" cy="9000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211960" y="476672"/>
              <a:ext cx="900000" cy="900000"/>
            </a:xfrm>
            <a:prstGeom prst="rect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4-конечная звезда 46"/>
            <p:cNvSpPr/>
            <p:nvPr/>
          </p:nvSpPr>
          <p:spPr>
            <a:xfrm>
              <a:off x="4500024" y="908720"/>
              <a:ext cx="288000" cy="288000"/>
            </a:xfrm>
            <a:prstGeom prst="star4">
              <a:avLst>
                <a:gd name="adj" fmla="val 204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>
              <a:off x="4716040" y="620688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4355976" y="62068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103111" y="4732343"/>
            <a:ext cx="992188" cy="992083"/>
            <a:chOff x="2123728" y="440768"/>
            <a:chExt cx="900000" cy="900000"/>
          </a:xfrm>
        </p:grpSpPr>
        <p:sp>
          <p:nvSpPr>
            <p:cNvPr id="51" name="Блок-схема: задержка 50"/>
            <p:cNvSpPr/>
            <p:nvPr/>
          </p:nvSpPr>
          <p:spPr>
            <a:xfrm rot="16200000">
              <a:off x="2123728" y="440768"/>
              <a:ext cx="900000" cy="900000"/>
            </a:xfrm>
            <a:prstGeom prst="flowChartDelay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4-конечная звезда 51"/>
            <p:cNvSpPr/>
            <p:nvPr/>
          </p:nvSpPr>
          <p:spPr>
            <a:xfrm>
              <a:off x="2555776" y="584784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83792" y="94484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>
              <a:off x="2267744" y="620688"/>
              <a:ext cx="216000" cy="216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532020" y="3224209"/>
            <a:ext cx="992188" cy="992083"/>
            <a:chOff x="2123728" y="440768"/>
            <a:chExt cx="900000" cy="900000"/>
          </a:xfrm>
        </p:grpSpPr>
        <p:sp>
          <p:nvSpPr>
            <p:cNvPr id="56" name="Блок-схема: задержка 55"/>
            <p:cNvSpPr/>
            <p:nvPr/>
          </p:nvSpPr>
          <p:spPr>
            <a:xfrm rot="16200000">
              <a:off x="2123728" y="440768"/>
              <a:ext cx="900000" cy="900000"/>
            </a:xfrm>
            <a:prstGeom prst="flowChartDelay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4-конечная звезда 56"/>
            <p:cNvSpPr/>
            <p:nvPr/>
          </p:nvSpPr>
          <p:spPr>
            <a:xfrm>
              <a:off x="2267776" y="584784"/>
              <a:ext cx="288000" cy="288000"/>
            </a:xfrm>
            <a:prstGeom prst="star4">
              <a:avLst>
                <a:gd name="adj" fmla="val 204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>
              <a:off x="2483792" y="944848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103111" y="3224209"/>
            <a:ext cx="992188" cy="992083"/>
            <a:chOff x="827584" y="476672"/>
            <a:chExt cx="900000" cy="900000"/>
          </a:xfrm>
        </p:grpSpPr>
        <p:sp>
          <p:nvSpPr>
            <p:cNvPr id="61" name="Овал 60"/>
            <p:cNvSpPr/>
            <p:nvPr/>
          </p:nvSpPr>
          <p:spPr>
            <a:xfrm>
              <a:off x="827584" y="476672"/>
              <a:ext cx="900000" cy="900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4-конечная звезда 61"/>
            <p:cNvSpPr/>
            <p:nvPr/>
          </p:nvSpPr>
          <p:spPr>
            <a:xfrm>
              <a:off x="1115616" y="980760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>
              <a:off x="1331664" y="620688"/>
              <a:ext cx="216000" cy="216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971600" y="62068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Овал 64"/>
          <p:cNvSpPr/>
          <p:nvPr/>
        </p:nvSpPr>
        <p:spPr>
          <a:xfrm>
            <a:off x="4087707" y="3382960"/>
            <a:ext cx="238125" cy="238100"/>
          </a:xfrm>
          <a:prstGeom prst="ellipse">
            <a:avLst/>
          </a:prstGeom>
          <a:noFill/>
          <a:ln>
            <a:solidFill>
              <a:srgbClr val="038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7342443" y="3303585"/>
            <a:ext cx="992188" cy="992083"/>
            <a:chOff x="827584" y="476672"/>
            <a:chExt cx="900000" cy="900000"/>
          </a:xfrm>
        </p:grpSpPr>
        <p:sp>
          <p:nvSpPr>
            <p:cNvPr id="67" name="Овал 66"/>
            <p:cNvSpPr/>
            <p:nvPr/>
          </p:nvSpPr>
          <p:spPr>
            <a:xfrm>
              <a:off x="827584" y="476672"/>
              <a:ext cx="900000" cy="900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4-конечная звезда 67"/>
            <p:cNvSpPr/>
            <p:nvPr/>
          </p:nvSpPr>
          <p:spPr>
            <a:xfrm>
              <a:off x="1259664" y="620688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>
              <a:off x="971600" y="692720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187648" y="1052760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707372" y="1914624"/>
            <a:ext cx="992188" cy="992083"/>
            <a:chOff x="827584" y="476672"/>
            <a:chExt cx="900000" cy="900000"/>
          </a:xfrm>
        </p:grpSpPr>
        <p:sp>
          <p:nvSpPr>
            <p:cNvPr id="72" name="Овал 71"/>
            <p:cNvSpPr/>
            <p:nvPr/>
          </p:nvSpPr>
          <p:spPr>
            <a:xfrm>
              <a:off x="827584" y="476672"/>
              <a:ext cx="900000" cy="900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4-конечная звезда 72"/>
            <p:cNvSpPr/>
            <p:nvPr/>
          </p:nvSpPr>
          <p:spPr>
            <a:xfrm>
              <a:off x="1115616" y="980760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>
              <a:off x="1331664" y="620688"/>
              <a:ext cx="216000" cy="216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971600" y="62068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8056897" y="4652968"/>
            <a:ext cx="992188" cy="992083"/>
            <a:chOff x="827584" y="476672"/>
            <a:chExt cx="900000" cy="900000"/>
          </a:xfrm>
        </p:grpSpPr>
        <p:sp>
          <p:nvSpPr>
            <p:cNvPr id="77" name="Овал 76"/>
            <p:cNvSpPr/>
            <p:nvPr/>
          </p:nvSpPr>
          <p:spPr>
            <a:xfrm>
              <a:off x="827584" y="476672"/>
              <a:ext cx="900000" cy="900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4-конечная звезда 77"/>
            <p:cNvSpPr/>
            <p:nvPr/>
          </p:nvSpPr>
          <p:spPr>
            <a:xfrm>
              <a:off x="971600" y="620688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1187648" y="980752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331664" y="620688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786756" y="4652968"/>
            <a:ext cx="992188" cy="992083"/>
            <a:chOff x="2123728" y="440768"/>
            <a:chExt cx="900000" cy="900000"/>
          </a:xfrm>
        </p:grpSpPr>
        <p:sp>
          <p:nvSpPr>
            <p:cNvPr id="82" name="Блок-схема: задержка 81"/>
            <p:cNvSpPr/>
            <p:nvPr/>
          </p:nvSpPr>
          <p:spPr>
            <a:xfrm rot="16200000">
              <a:off x="2123728" y="440768"/>
              <a:ext cx="900000" cy="900000"/>
            </a:xfrm>
            <a:prstGeom prst="flowChartDelay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4-конечная звезда 82"/>
            <p:cNvSpPr/>
            <p:nvPr/>
          </p:nvSpPr>
          <p:spPr>
            <a:xfrm>
              <a:off x="2411760" y="944856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>
              <a:off x="2627808" y="584784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5" name="Овал 84"/>
          <p:cNvSpPr/>
          <p:nvPr/>
        </p:nvSpPr>
        <p:spPr>
          <a:xfrm>
            <a:off x="7024934" y="4811719"/>
            <a:ext cx="238125" cy="238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8056897" y="1914624"/>
            <a:ext cx="992188" cy="992083"/>
            <a:chOff x="4211960" y="476672"/>
            <a:chExt cx="900000" cy="90000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211960" y="476672"/>
              <a:ext cx="900000" cy="900000"/>
            </a:xfrm>
            <a:prstGeom prst="rect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4-конечная звезда 87"/>
            <p:cNvSpPr/>
            <p:nvPr/>
          </p:nvSpPr>
          <p:spPr>
            <a:xfrm>
              <a:off x="4356008" y="620688"/>
              <a:ext cx="288000" cy="288000"/>
            </a:xfrm>
            <a:prstGeom prst="star4">
              <a:avLst>
                <a:gd name="adj" fmla="val 2043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Равнобедренный треугольник 88"/>
            <p:cNvSpPr/>
            <p:nvPr/>
          </p:nvSpPr>
          <p:spPr>
            <a:xfrm>
              <a:off x="4572000" y="980728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788024" y="620688"/>
              <a:ext cx="216000" cy="216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040312" y="4772141"/>
            <a:ext cx="992188" cy="992083"/>
            <a:chOff x="827584" y="476672"/>
            <a:chExt cx="900000" cy="900000"/>
          </a:xfrm>
        </p:grpSpPr>
        <p:sp>
          <p:nvSpPr>
            <p:cNvPr id="92" name="Овал 91"/>
            <p:cNvSpPr/>
            <p:nvPr/>
          </p:nvSpPr>
          <p:spPr>
            <a:xfrm>
              <a:off x="827584" y="476672"/>
              <a:ext cx="900000" cy="900000"/>
            </a:xfrm>
            <a:prstGeom prst="ellips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4-конечная звезда 92"/>
            <p:cNvSpPr/>
            <p:nvPr/>
          </p:nvSpPr>
          <p:spPr>
            <a:xfrm>
              <a:off x="971600" y="620688"/>
              <a:ext cx="288000" cy="288000"/>
            </a:xfrm>
            <a:prstGeom prst="star4">
              <a:avLst>
                <a:gd name="adj" fmla="val 20437"/>
              </a:avLst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Равнобедренный треугольник 93"/>
            <p:cNvSpPr/>
            <p:nvPr/>
          </p:nvSpPr>
          <p:spPr>
            <a:xfrm>
              <a:off x="1187648" y="980752"/>
              <a:ext cx="216000" cy="216000"/>
            </a:xfrm>
            <a:prstGeom prst="triangle">
              <a:avLst/>
            </a:prstGeom>
            <a:noFill/>
            <a:ln>
              <a:solidFill>
                <a:srgbClr val="038C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331664" y="620688"/>
              <a:ext cx="216000" cy="21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23"/>
          <p:cNvGrpSpPr>
            <a:grpSpLocks/>
          </p:cNvGrpSpPr>
          <p:nvPr/>
        </p:nvGrpSpPr>
        <p:grpSpPr bwMode="auto">
          <a:xfrm>
            <a:off x="-2910" y="5526063"/>
            <a:ext cx="2159000" cy="1844675"/>
            <a:chOff x="3739975" y="519868"/>
            <a:chExt cx="2160240" cy="1844305"/>
          </a:xfrm>
        </p:grpSpPr>
        <p:pic>
          <p:nvPicPr>
            <p:cNvPr id="97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7715">
              <a:off x="3739975" y="519868"/>
              <a:ext cx="2160240" cy="18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8" name="Группа 22"/>
            <p:cNvGrpSpPr>
              <a:grpSpLocks/>
            </p:cNvGrpSpPr>
            <p:nvPr/>
          </p:nvGrpSpPr>
          <p:grpSpPr bwMode="auto">
            <a:xfrm>
              <a:off x="4532064" y="1087779"/>
              <a:ext cx="652264" cy="603826"/>
              <a:chOff x="4532064" y="1087779"/>
              <a:chExt cx="652264" cy="603826"/>
            </a:xfrm>
          </p:grpSpPr>
          <p:cxnSp>
            <p:nvCxnSpPr>
              <p:cNvPr id="99" name="Прямая соединительная линия 11"/>
              <p:cNvCxnSpPr>
                <a:cxnSpLocks noChangeShapeType="1"/>
              </p:cNvCxnSpPr>
              <p:nvPr/>
            </p:nvCxnSpPr>
            <p:spPr bwMode="auto">
              <a:xfrm>
                <a:off x="4688656" y="1691605"/>
                <a:ext cx="351656" cy="0"/>
              </a:xfrm>
              <a:prstGeom prst="line">
                <a:avLst/>
              </a:prstGeom>
              <a:noFill/>
              <a:ln w="571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0" name="Овал 99"/>
              <p:cNvSpPr/>
              <p:nvPr/>
            </p:nvSpPr>
            <p:spPr bwMode="auto">
              <a:xfrm>
                <a:off x="4532592" y="1088079"/>
                <a:ext cx="287503" cy="36029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 bwMode="auto">
              <a:xfrm>
                <a:off x="4608836" y="1267431"/>
                <a:ext cx="142957" cy="166654"/>
              </a:xfrm>
              <a:prstGeom prst="ellipse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 bwMode="auto">
              <a:xfrm>
                <a:off x="4896339" y="1102364"/>
                <a:ext cx="287502" cy="35870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 bwMode="auto">
              <a:xfrm>
                <a:off x="4967817" y="1259495"/>
                <a:ext cx="144546" cy="166655"/>
              </a:xfrm>
              <a:prstGeom prst="ellipse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Овал 21"/>
              <p:cNvSpPr>
                <a:spLocks noChangeArrowheads="1"/>
              </p:cNvSpPr>
              <p:nvPr/>
            </p:nvSpPr>
            <p:spPr bwMode="auto">
              <a:xfrm>
                <a:off x="4752280" y="1464889"/>
                <a:ext cx="216024" cy="144016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52126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9952" y="578267"/>
            <a:ext cx="6555014" cy="957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Уравнений</a:t>
            </a:r>
          </a:p>
        </p:txBody>
      </p:sp>
      <p:grpSp>
        <p:nvGrpSpPr>
          <p:cNvPr id="15364" name="Группа 3"/>
          <p:cNvGrpSpPr>
            <a:grpSpLocks/>
          </p:cNvGrpSpPr>
          <p:nvPr/>
        </p:nvGrpSpPr>
        <p:grpSpPr bwMode="auto">
          <a:xfrm>
            <a:off x="2015976" y="1475581"/>
            <a:ext cx="5976664" cy="5112568"/>
            <a:chOff x="4679950" y="2331113"/>
            <a:chExt cx="4892675" cy="4652300"/>
          </a:xfrm>
        </p:grpSpPr>
        <p:pic>
          <p:nvPicPr>
            <p:cNvPr id="15365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950" y="3492500"/>
              <a:ext cx="4892675" cy="34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576" y="2331113"/>
              <a:ext cx="1152823" cy="115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8"/>
          <a:stretch/>
        </p:blipFill>
        <p:spPr bwMode="auto">
          <a:xfrm>
            <a:off x="911808" y="1000957"/>
            <a:ext cx="3552440" cy="13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7864" y="2699717"/>
            <a:ext cx="2736304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Х = 5 * 3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07864" y="3563813"/>
            <a:ext cx="288032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Х = 15</a:t>
            </a:r>
            <a:endParaRPr lang="ru-RU" sz="4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1007864" y="4427909"/>
            <a:ext cx="194421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151880" y="4715941"/>
            <a:ext cx="3312368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15 : 5 = 3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295896" y="5868069"/>
            <a:ext cx="2880320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 = 3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087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087930"/>
              </p:ext>
            </p:extLst>
          </p:nvPr>
        </p:nvGraphicFramePr>
        <p:xfrm>
          <a:off x="1223963" y="2771775"/>
          <a:ext cx="7526337" cy="4152900"/>
        </p:xfrm>
        <a:graphic>
          <a:graphicData uri="http://schemas.openxmlformats.org/drawingml/2006/table">
            <a:tbl>
              <a:tblPr/>
              <a:tblGrid>
                <a:gridCol w="2509236"/>
                <a:gridCol w="2507865"/>
                <a:gridCol w="2509236"/>
              </a:tblGrid>
              <a:tr h="1956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      =13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+7=18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       =9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       =7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-5=12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+7=15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TextBox 3"/>
          <p:cNvSpPr txBox="1">
            <a:spLocks noChangeArrowheads="1"/>
          </p:cNvSpPr>
          <p:nvPr/>
        </p:nvSpPr>
        <p:spPr bwMode="auto">
          <a:xfrm>
            <a:off x="1223963" y="2771775"/>
            <a:ext cx="6477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6" charset="0"/>
                <a:cs typeface="Times New Roman" pitchFamily="16" charset="0"/>
              </a:rPr>
              <a:t>1)</a:t>
            </a:r>
          </a:p>
        </p:txBody>
      </p:sp>
      <p:sp>
        <p:nvSpPr>
          <p:cNvPr id="17426" name="TextBox 4"/>
          <p:cNvSpPr txBox="1">
            <a:spLocks noChangeArrowheads="1"/>
          </p:cNvSpPr>
          <p:nvPr/>
        </p:nvSpPr>
        <p:spPr bwMode="auto">
          <a:xfrm>
            <a:off x="1223963" y="4716463"/>
            <a:ext cx="64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6" charset="0"/>
                <a:cs typeface="Times New Roman" pitchFamily="16" charset="0"/>
              </a:rPr>
              <a:t>2)</a:t>
            </a:r>
          </a:p>
        </p:txBody>
      </p:sp>
      <p:sp>
        <p:nvSpPr>
          <p:cNvPr id="17427" name="TextBox 5"/>
          <p:cNvSpPr txBox="1">
            <a:spLocks noChangeArrowheads="1"/>
          </p:cNvSpPr>
          <p:nvPr/>
        </p:nvSpPr>
        <p:spPr bwMode="auto">
          <a:xfrm>
            <a:off x="3744913" y="2771775"/>
            <a:ext cx="6477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6" charset="0"/>
                <a:cs typeface="Times New Roman" pitchFamily="16" charset="0"/>
              </a:rPr>
              <a:t>3)</a:t>
            </a:r>
          </a:p>
        </p:txBody>
      </p:sp>
      <p:sp>
        <p:nvSpPr>
          <p:cNvPr id="17428" name="TextBox 6"/>
          <p:cNvSpPr txBox="1">
            <a:spLocks noChangeArrowheads="1"/>
          </p:cNvSpPr>
          <p:nvPr/>
        </p:nvSpPr>
        <p:spPr bwMode="auto">
          <a:xfrm>
            <a:off x="3744913" y="4716463"/>
            <a:ext cx="64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6" charset="0"/>
                <a:cs typeface="Times New Roman" pitchFamily="16" charset="0"/>
              </a:rPr>
              <a:t>4)</a:t>
            </a:r>
          </a:p>
        </p:txBody>
      </p:sp>
      <p:sp>
        <p:nvSpPr>
          <p:cNvPr id="17429" name="TextBox 7"/>
          <p:cNvSpPr txBox="1">
            <a:spLocks noChangeArrowheads="1"/>
          </p:cNvSpPr>
          <p:nvPr/>
        </p:nvSpPr>
        <p:spPr bwMode="auto">
          <a:xfrm>
            <a:off x="6264275" y="2790825"/>
            <a:ext cx="6477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6" charset="0"/>
                <a:cs typeface="Times New Roman" pitchFamily="16" charset="0"/>
              </a:rPr>
              <a:t>5)</a:t>
            </a:r>
          </a:p>
        </p:txBody>
      </p:sp>
      <p:sp>
        <p:nvSpPr>
          <p:cNvPr id="17430" name="TextBox 8"/>
          <p:cNvSpPr txBox="1">
            <a:spLocks noChangeArrowheads="1"/>
          </p:cNvSpPr>
          <p:nvPr/>
        </p:nvSpPr>
        <p:spPr bwMode="auto">
          <a:xfrm>
            <a:off x="6248400" y="4716463"/>
            <a:ext cx="64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6" charset="0"/>
                <a:cs typeface="Times New Roman" pitchFamily="16" charset="0"/>
              </a:rPr>
              <a:t>6)</a:t>
            </a:r>
          </a:p>
        </p:txBody>
      </p:sp>
      <p:sp>
        <p:nvSpPr>
          <p:cNvPr id="4" name="5-конечная звезда 3"/>
          <p:cNvSpPr/>
          <p:nvPr/>
        </p:nvSpPr>
        <p:spPr bwMode="auto">
          <a:xfrm>
            <a:off x="2060747" y="3419797"/>
            <a:ext cx="648072" cy="576064"/>
          </a:xfrm>
          <a:prstGeom prst="star5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1" name="5-конечная звезда 10"/>
          <p:cNvSpPr/>
          <p:nvPr/>
        </p:nvSpPr>
        <p:spPr bwMode="auto">
          <a:xfrm>
            <a:off x="4068577" y="3445445"/>
            <a:ext cx="648072" cy="576064"/>
          </a:xfrm>
          <a:prstGeom prst="star5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2" name="5-конечная звезда 11"/>
          <p:cNvSpPr/>
          <p:nvPr/>
        </p:nvSpPr>
        <p:spPr bwMode="auto">
          <a:xfrm>
            <a:off x="7200552" y="3419797"/>
            <a:ext cx="648072" cy="576064"/>
          </a:xfrm>
          <a:prstGeom prst="star5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3" name="5-конечная звезда 12"/>
          <p:cNvSpPr/>
          <p:nvPr/>
        </p:nvSpPr>
        <p:spPr bwMode="auto">
          <a:xfrm>
            <a:off x="2232000" y="5364013"/>
            <a:ext cx="648072" cy="576064"/>
          </a:xfrm>
          <a:prstGeom prst="star5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4" name="5-конечная звезда 13"/>
          <p:cNvSpPr/>
          <p:nvPr/>
        </p:nvSpPr>
        <p:spPr bwMode="auto">
          <a:xfrm>
            <a:off x="4068577" y="5403783"/>
            <a:ext cx="648072" cy="576064"/>
          </a:xfrm>
          <a:prstGeom prst="star5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15" name="5-конечная звезда 14"/>
          <p:cNvSpPr/>
          <p:nvPr/>
        </p:nvSpPr>
        <p:spPr bwMode="auto">
          <a:xfrm>
            <a:off x="6408464" y="5411270"/>
            <a:ext cx="648072" cy="576064"/>
          </a:xfrm>
          <a:prstGeom prst="star5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grpSp>
        <p:nvGrpSpPr>
          <p:cNvPr id="16" name="Группа 23"/>
          <p:cNvGrpSpPr>
            <a:grpSpLocks/>
          </p:cNvGrpSpPr>
          <p:nvPr/>
        </p:nvGrpSpPr>
        <p:grpSpPr bwMode="auto">
          <a:xfrm>
            <a:off x="3960813" y="542925"/>
            <a:ext cx="2159000" cy="1844675"/>
            <a:chOff x="3739975" y="519868"/>
            <a:chExt cx="2160240" cy="1844305"/>
          </a:xfrm>
        </p:grpSpPr>
        <p:pic>
          <p:nvPicPr>
            <p:cNvPr id="17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7715">
              <a:off x="3739975" y="519868"/>
              <a:ext cx="2160240" cy="18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Группа 22"/>
            <p:cNvGrpSpPr>
              <a:grpSpLocks/>
            </p:cNvGrpSpPr>
            <p:nvPr/>
          </p:nvGrpSpPr>
          <p:grpSpPr bwMode="auto">
            <a:xfrm>
              <a:off x="4532064" y="1087779"/>
              <a:ext cx="652264" cy="603826"/>
              <a:chOff x="4532064" y="1087779"/>
              <a:chExt cx="652264" cy="603826"/>
            </a:xfrm>
          </p:grpSpPr>
          <p:cxnSp>
            <p:nvCxnSpPr>
              <p:cNvPr id="19" name="Прямая соединительная линия 11"/>
              <p:cNvCxnSpPr>
                <a:cxnSpLocks noChangeShapeType="1"/>
              </p:cNvCxnSpPr>
              <p:nvPr/>
            </p:nvCxnSpPr>
            <p:spPr bwMode="auto">
              <a:xfrm>
                <a:off x="4688656" y="1691605"/>
                <a:ext cx="351656" cy="0"/>
              </a:xfrm>
              <a:prstGeom prst="line">
                <a:avLst/>
              </a:prstGeom>
              <a:noFill/>
              <a:ln w="57150" algn="ctr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Овал 19"/>
              <p:cNvSpPr/>
              <p:nvPr/>
            </p:nvSpPr>
            <p:spPr bwMode="auto">
              <a:xfrm>
                <a:off x="4532592" y="1088079"/>
                <a:ext cx="287503" cy="36029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 bwMode="auto">
              <a:xfrm>
                <a:off x="4608836" y="1267431"/>
                <a:ext cx="142957" cy="166654"/>
              </a:xfrm>
              <a:prstGeom prst="ellipse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 bwMode="auto">
              <a:xfrm>
                <a:off x="4896339" y="1102364"/>
                <a:ext cx="287502" cy="358703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 bwMode="auto">
              <a:xfrm>
                <a:off x="4967817" y="1259495"/>
                <a:ext cx="144546" cy="166655"/>
              </a:xfrm>
              <a:prstGeom prst="ellipse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Овал 21"/>
              <p:cNvSpPr>
                <a:spLocks noChangeArrowheads="1"/>
              </p:cNvSpPr>
              <p:nvPr/>
            </p:nvSpPr>
            <p:spPr bwMode="auto">
              <a:xfrm>
                <a:off x="4752280" y="1464889"/>
                <a:ext cx="216024" cy="144016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28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5*2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15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92372" y="3303858"/>
            <a:ext cx="3860739" cy="1443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5526263"/>
            <a:ext cx="3860739" cy="7927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5</a:t>
            </a:r>
            <a:endParaRPr lang="ru-RU" sz="3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359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40 +5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992372" y="1478687"/>
            <a:ext cx="3890492" cy="8732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45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022125" y="3303859"/>
            <a:ext cx="3860739" cy="873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6006373" y="4969787"/>
            <a:ext cx="3860739" cy="873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32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5129" name="Picture 9" descr="E:\Раскраска солнечная система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435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4+4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7"/>
            <a:ext cx="3890492" cy="8732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42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92372" y="3303859"/>
            <a:ext cx="3860739" cy="8732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4969787"/>
            <a:ext cx="3860739" cy="10324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6153" name="Picture 9" descr="E:\Раскраска солнечная система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8" y="1389441"/>
            <a:ext cx="5584597" cy="58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0447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10324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5*10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50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100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7176" name="Picture 2" descr="E:\Раскраска солнечная система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8" y="1396440"/>
            <a:ext cx="5581095" cy="58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025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2" y="611485"/>
            <a:ext cx="6372200" cy="63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3332">
            <a:off x="6094413" y="10160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backgroundMark x1="63611" y1="98889" x2="69722" y2="98889"/>
                        <a14:backgroundMark x1="36389" y1="67222" x2="32500" y2="88056"/>
                        <a14:backgroundMark x1="51111" y1="74167" x2="51111" y2="75833"/>
                        <a14:backgroundMark x1="36667" y1="23611" x2="38056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6312" y="1907629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10+5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12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57370" y="5050284"/>
            <a:ext cx="3860739" cy="22224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15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8201" name="Picture 2" descr="E:\Раскраска солнечная система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8" y="1398191"/>
            <a:ext cx="5575846" cy="58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15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17-1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17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16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57370" y="5050283"/>
            <a:ext cx="3860739" cy="9519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18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9225" name="Picture 2" descr="E:\Раскраска солнечная система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945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7+7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14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13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957370" y="5050283"/>
            <a:ext cx="3860739" cy="9519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11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49" name="Picture 2" descr="E:\Раскраска солнечная система\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011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7927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20+8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25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30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57370" y="5050283"/>
            <a:ext cx="3860739" cy="11112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28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1273" name="Picture 2" descr="E:\Раскраска солнечная система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052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10324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25-1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21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24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57370" y="5050283"/>
            <a:ext cx="3860739" cy="9519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40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2297" name="Picture 2" descr="E:\Раскраска солнечная система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6" y="1373691"/>
            <a:ext cx="5598597" cy="58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520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small_фо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Раскраска солнечная система\raskraska_1389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518" y="1398191"/>
            <a:ext cx="5575846" cy="58744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6517" y="208242"/>
            <a:ext cx="9606346" cy="9519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3*10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92372" y="1478688"/>
            <a:ext cx="3890492" cy="10307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31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992372" y="3303858"/>
            <a:ext cx="3860739" cy="10307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30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957370" y="5050283"/>
            <a:ext cx="3860739" cy="9519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3500" dirty="0" smtClean="0">
                <a:solidFill>
                  <a:srgbClr val="000000"/>
                </a:solidFill>
              </a:rPr>
              <a:t>29</a:t>
            </a: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18" y="1398191"/>
            <a:ext cx="5575846" cy="5874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3321" name="Picture 2" descr="E:\Раскраска солнечная система\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8" y="1405191"/>
            <a:ext cx="5568845" cy="58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1709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5435" y="302738"/>
            <a:ext cx="8221107" cy="69895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          </a:t>
            </a:r>
            <a:r>
              <a:rPr lang="ru-RU" b="1" dirty="0">
                <a:solidFill>
                  <a:srgbClr val="FF0000"/>
                </a:solidFill>
              </a:rPr>
              <a:t>Вопросы  викторины: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36051" y="1001695"/>
            <a:ext cx="8300491" cy="61346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1</a:t>
            </a:r>
            <a:r>
              <a:rPr lang="ru-RU" dirty="0" smtClean="0"/>
              <a:t>. </a:t>
            </a:r>
            <a:r>
              <a:rPr lang="ru-RU" sz="2600" dirty="0" smtClean="0"/>
              <a:t>Имя  первого  космонавта  Земли.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2</a:t>
            </a:r>
            <a:r>
              <a:rPr lang="ru-RU" sz="2600" dirty="0" smtClean="0"/>
              <a:t>. Назовите  дату  его  полёта  в  космос.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3</a:t>
            </a:r>
            <a:r>
              <a:rPr lang="ru-RU" sz="2600" dirty="0" smtClean="0"/>
              <a:t>. Как  звали  двух  собак, которые  первыми  побывали  в  космосе?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4</a:t>
            </a:r>
            <a:r>
              <a:rPr lang="ru-RU" sz="2600" dirty="0" smtClean="0"/>
              <a:t>. Как  назывался  космический  корабль  с  первым  человеком  на  борту?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5</a:t>
            </a:r>
            <a:r>
              <a:rPr lang="ru-RU" sz="2600" dirty="0" smtClean="0"/>
              <a:t>. В  каком  году  люди  первыми  высадились  на  Луну?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6</a:t>
            </a:r>
            <a:r>
              <a:rPr lang="ru-RU" sz="2600" dirty="0" smtClean="0"/>
              <a:t>. Как  называется  аппарат, с  помощью  которого  люди  наблюдают  за  звёздами?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7</a:t>
            </a:r>
            <a:r>
              <a:rPr lang="ru-RU" sz="2600" dirty="0" smtClean="0"/>
              <a:t>. Как  называется  самая  большая  Звезда?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8</a:t>
            </a:r>
            <a:r>
              <a:rPr lang="ru-RU" sz="2600" dirty="0" smtClean="0"/>
              <a:t>. Назовите  естественный  спутник  Земли.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9</a:t>
            </a:r>
            <a:r>
              <a:rPr lang="ru-RU" sz="2600" dirty="0" smtClean="0"/>
              <a:t>. Как  звали  первую  женщину-космонавта?</a:t>
            </a:r>
          </a:p>
          <a:p>
            <a:r>
              <a:rPr lang="ru-RU" sz="2600" b="1" dirty="0" smtClean="0">
                <a:solidFill>
                  <a:schemeClr val="accent1"/>
                </a:solidFill>
              </a:rPr>
              <a:t>10</a:t>
            </a:r>
            <a:r>
              <a:rPr lang="ru-RU" sz="2600" dirty="0" smtClean="0"/>
              <a:t>. Сколько  минут  продолжался  полёт  первого  космонавта  Земли? </a:t>
            </a:r>
            <a:endParaRPr lang="ru-RU" sz="2600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60" y="4787949"/>
            <a:ext cx="22320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6621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51" y="302738"/>
            <a:ext cx="8300491" cy="6989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Ответы  на  вопросы  викторины: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5435" y="1319197"/>
            <a:ext cx="8221107" cy="5817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1</a:t>
            </a:r>
            <a:r>
              <a:rPr lang="ru-RU" dirty="0" smtClean="0"/>
              <a:t>. Юрий  Алексеевич  Гагарин.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2</a:t>
            </a:r>
            <a:r>
              <a:rPr lang="ru-RU" dirty="0" smtClean="0"/>
              <a:t>. 12 апреля  1961 года.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3</a:t>
            </a:r>
            <a:r>
              <a:rPr lang="ru-RU" dirty="0" smtClean="0"/>
              <a:t>. Белка  и  Стрелка.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4</a:t>
            </a:r>
            <a:r>
              <a:rPr lang="ru-RU" dirty="0" smtClean="0"/>
              <a:t>. Корабль «Восток»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5</a:t>
            </a:r>
            <a:r>
              <a:rPr lang="ru-RU" dirty="0" smtClean="0"/>
              <a:t>.  21 июля  1969 года, Нил </a:t>
            </a:r>
            <a:r>
              <a:rPr lang="ru-RU" dirty="0" err="1" smtClean="0"/>
              <a:t>Армстронг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6</a:t>
            </a:r>
            <a:r>
              <a:rPr lang="ru-RU" dirty="0" smtClean="0"/>
              <a:t>. Телескоп.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7</a:t>
            </a:r>
            <a:r>
              <a:rPr lang="ru-RU" dirty="0" smtClean="0"/>
              <a:t>. </a:t>
            </a:r>
            <a:r>
              <a:rPr lang="ru-RU" dirty="0" err="1" smtClean="0"/>
              <a:t>Альдебаран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8</a:t>
            </a:r>
            <a:r>
              <a:rPr lang="ru-RU" dirty="0" smtClean="0"/>
              <a:t>. Луна – спутник  Земли.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9</a:t>
            </a:r>
            <a:r>
              <a:rPr lang="ru-RU" dirty="0" smtClean="0"/>
              <a:t>. Валентина  Терешкова.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10</a:t>
            </a:r>
            <a:r>
              <a:rPr lang="ru-RU" dirty="0" smtClean="0"/>
              <a:t>. 108 минут.</a:t>
            </a:r>
            <a:endParaRPr lang="ru-RU" dirty="0"/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1531144"/>
            <a:ext cx="22320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826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97900" y="525443"/>
            <a:ext cx="5715635" cy="3730648"/>
          </a:xfrm>
          <a:prstGeom prst="cloudCallout">
            <a:avLst>
              <a:gd name="adj1" fmla="val 46823"/>
              <a:gd name="adj2" fmla="val 589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Молодец!</a:t>
            </a:r>
            <a:endParaRPr lang="ru-RU" sz="3100" b="1" dirty="0">
              <a:solidFill>
                <a:srgbClr val="C00000"/>
              </a:solidFill>
            </a:endParaRPr>
          </a:p>
          <a:p>
            <a:pPr algn="ctr"/>
            <a:r>
              <a:rPr lang="ru-RU" sz="3100" b="1" dirty="0">
                <a:solidFill>
                  <a:srgbClr val="C00000"/>
                </a:solidFill>
              </a:rPr>
              <a:t>Отлично </a:t>
            </a:r>
            <a:r>
              <a:rPr lang="ru-RU" sz="3100" b="1" dirty="0" smtClean="0">
                <a:solidFill>
                  <a:srgbClr val="C00000"/>
                </a:solidFill>
              </a:rPr>
              <a:t>справился </a:t>
            </a:r>
            <a:r>
              <a:rPr lang="ru-RU" sz="3100" b="1" dirty="0">
                <a:solidFill>
                  <a:srgbClr val="C00000"/>
                </a:solidFill>
              </a:rPr>
              <a:t>с заданиями!</a:t>
            </a:r>
          </a:p>
          <a:p>
            <a:pPr algn="ctr"/>
            <a:r>
              <a:rPr lang="ru-RU" sz="3100" b="1" dirty="0">
                <a:solidFill>
                  <a:srgbClr val="C00000"/>
                </a:solidFill>
              </a:rPr>
              <a:t>До свидания, до новых встреч!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75" y="0"/>
            <a:ext cx="609038" cy="71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7" y="3950239"/>
            <a:ext cx="609038" cy="713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200" y="2531520"/>
            <a:ext cx="609038" cy="7139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35" y="2390767"/>
            <a:ext cx="609038" cy="713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77" y="902588"/>
            <a:ext cx="609038" cy="713969"/>
          </a:xfrm>
          <a:prstGeom prst="rect">
            <a:avLst/>
          </a:prstGeom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837720" y="6796106"/>
            <a:ext cx="727471" cy="6350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63611" y1="98889" x2="69722" y2="98889"/>
                        <a14:backgroundMark x1="36389" y1="67222" x2="32500" y2="88056"/>
                        <a14:backgroundMark x1="51111" y1="74167" x2="51111" y2="75833"/>
                        <a14:backgroundMark x1="36667" y1="23611" x2="38056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1173" y="2541608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27"/>
          <p:cNvGrpSpPr>
            <a:grpSpLocks/>
          </p:cNvGrpSpPr>
          <p:nvPr/>
        </p:nvGrpSpPr>
        <p:grpSpPr bwMode="auto">
          <a:xfrm>
            <a:off x="7040563" y="539750"/>
            <a:ext cx="2087562" cy="2138363"/>
            <a:chOff x="7039997" y="539477"/>
            <a:chExt cx="2088232" cy="2138856"/>
          </a:xfrm>
        </p:grpSpPr>
        <p:pic>
          <p:nvPicPr>
            <p:cNvPr id="13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997" y="539477"/>
              <a:ext cx="2088232" cy="213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олилиния 24"/>
            <p:cNvSpPr>
              <a:spLocks/>
            </p:cNvSpPr>
            <p:nvPr/>
          </p:nvSpPr>
          <p:spPr bwMode="auto">
            <a:xfrm>
              <a:off x="8034528" y="1816608"/>
              <a:ext cx="414528" cy="134112"/>
            </a:xfrm>
            <a:custGeom>
              <a:avLst/>
              <a:gdLst>
                <a:gd name="T0" fmla="*/ 0 w 414528"/>
                <a:gd name="T1" fmla="*/ 134112 h 134112"/>
                <a:gd name="T2" fmla="*/ 60960 w 414528"/>
                <a:gd name="T3" fmla="*/ 97536 h 134112"/>
                <a:gd name="T4" fmla="*/ 134112 w 414528"/>
                <a:gd name="T5" fmla="*/ 48768 h 134112"/>
                <a:gd name="T6" fmla="*/ 170688 w 414528"/>
                <a:gd name="T7" fmla="*/ 36576 h 134112"/>
                <a:gd name="T8" fmla="*/ 243840 w 414528"/>
                <a:gd name="T9" fmla="*/ 0 h 134112"/>
                <a:gd name="T10" fmla="*/ 377952 w 414528"/>
                <a:gd name="T11" fmla="*/ 24384 h 134112"/>
                <a:gd name="T12" fmla="*/ 414528 w 414528"/>
                <a:gd name="T13" fmla="*/ 48768 h 13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4528" h="134112">
                  <a:moveTo>
                    <a:pt x="0" y="134112"/>
                  </a:moveTo>
                  <a:cubicBezTo>
                    <a:pt x="20320" y="121920"/>
                    <a:pt x="40968" y="110258"/>
                    <a:pt x="60960" y="97536"/>
                  </a:cubicBezTo>
                  <a:cubicBezTo>
                    <a:pt x="85684" y="81802"/>
                    <a:pt x="106310" y="58035"/>
                    <a:pt x="134112" y="48768"/>
                  </a:cubicBezTo>
                  <a:cubicBezTo>
                    <a:pt x="146304" y="44704"/>
                    <a:pt x="159193" y="42323"/>
                    <a:pt x="170688" y="36576"/>
                  </a:cubicBezTo>
                  <a:cubicBezTo>
                    <a:pt x="265226" y="-10693"/>
                    <a:pt x="151905" y="30645"/>
                    <a:pt x="243840" y="0"/>
                  </a:cubicBezTo>
                  <a:cubicBezTo>
                    <a:pt x="277462" y="4203"/>
                    <a:pt x="340363" y="5590"/>
                    <a:pt x="377952" y="24384"/>
                  </a:cubicBezTo>
                  <a:cubicBezTo>
                    <a:pt x="391058" y="30937"/>
                    <a:pt x="414528" y="48768"/>
                    <a:pt x="414528" y="4876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Овал 26"/>
            <p:cNvSpPr>
              <a:spLocks noChangeArrowheads="1"/>
            </p:cNvSpPr>
            <p:nvPr/>
          </p:nvSpPr>
          <p:spPr bwMode="auto">
            <a:xfrm>
              <a:off x="8025768" y="1569214"/>
              <a:ext cx="216024" cy="165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3220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49109">
            <a:off x="6294438" y="18669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42247" y="518906"/>
            <a:ext cx="6863502" cy="7988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Предполётная подготовка</a:t>
            </a:r>
            <a:endParaRPr lang="ru-RU" sz="4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backgroundMark x1="63611" y1="98889" x2="69722" y2="98889"/>
                        <a14:backgroundMark x1="36389" y1="67222" x2="32500" y2="88056"/>
                        <a14:backgroundMark x1="51111" y1="74167" x2="51111" y2="75833"/>
                        <a14:backgroundMark x1="36667" y1="23611" x2="38056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768" y="1763613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671972"/>
            <a:ext cx="4452276" cy="608098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53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7900" b="1"/>
              <a:t>10,12,14,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79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7900" b="1"/>
              <a:t>12,15,18,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2302" y="671972"/>
            <a:ext cx="4704292" cy="608098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53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7900" b="1"/>
              <a:t>16,18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79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7900" b="1"/>
              <a:t>21,24,27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040312" y="1511935"/>
            <a:ext cx="1092068" cy="1175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468401" y="1511935"/>
            <a:ext cx="1092068" cy="1175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872302" y="3779838"/>
            <a:ext cx="1176073" cy="1343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384396" y="3779838"/>
            <a:ext cx="1176073" cy="1343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812484" y="3779838"/>
            <a:ext cx="1092068" cy="1343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4747" y="562367"/>
            <a:ext cx="6280968" cy="957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Примеров</a:t>
            </a:r>
          </a:p>
        </p:txBody>
      </p:sp>
      <p:grpSp>
        <p:nvGrpSpPr>
          <p:cNvPr id="12292" name="Группа 3"/>
          <p:cNvGrpSpPr>
            <a:grpSpLocks/>
          </p:cNvGrpSpPr>
          <p:nvPr/>
        </p:nvGrpSpPr>
        <p:grpSpPr bwMode="auto">
          <a:xfrm>
            <a:off x="1437337" y="2151994"/>
            <a:ext cx="6935788" cy="4064000"/>
            <a:chOff x="3267075" y="2749550"/>
            <a:chExt cx="6935788" cy="4064000"/>
          </a:xfrm>
        </p:grpSpPr>
        <p:pic>
          <p:nvPicPr>
            <p:cNvPr id="12293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81315">
              <a:off x="4702969" y="1313656"/>
              <a:ext cx="4064000" cy="693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09972">
              <a:off x="5308791" y="4662574"/>
              <a:ext cx="2852358" cy="106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9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16283" y="1478688"/>
            <a:ext cx="8969306" cy="210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i="1">
                <a:solidFill>
                  <a:srgbClr val="000066"/>
                </a:solidFill>
                <a:latin typeface="Arial Rounded MT Bold" pitchFamily="34" charset="0"/>
              </a:rPr>
              <a:t>4  *  6     =  24                   4  :  4  = 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500" b="1" i="1">
              <a:solidFill>
                <a:srgbClr val="000066"/>
              </a:solidFill>
              <a:latin typeface="Arial Rounded MT Bold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i="1">
                <a:solidFill>
                  <a:srgbClr val="000066"/>
                </a:solidFill>
                <a:latin typeface="Arial Rounded MT Bold" pitchFamily="34" charset="0"/>
              </a:rPr>
              <a:t>2  *  4     =  8                     20  :  4  = 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500" b="1" i="1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7023" y="3541848"/>
            <a:ext cx="8811797" cy="210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i="1">
                <a:solidFill>
                  <a:srgbClr val="000066"/>
                </a:solidFill>
                <a:latin typeface="Arial Rounded MT Bold" pitchFamily="34" charset="0"/>
              </a:rPr>
              <a:t> 4  *  9  =  36                     32  :      8    = 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500" b="1" i="1">
              <a:solidFill>
                <a:srgbClr val="000066"/>
              </a:solidFill>
              <a:latin typeface="Arial Rounded MT Bold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i="1">
                <a:solidFill>
                  <a:srgbClr val="000066"/>
                </a:solidFill>
                <a:latin typeface="Arial Rounded MT Bold" pitchFamily="34" charset="0"/>
              </a:rPr>
              <a:t> 3  *  4  =  12                    16  :  4  = 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500" b="1" i="1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35778" y="5526262"/>
            <a:ext cx="7962091" cy="60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i="1">
                <a:solidFill>
                  <a:srgbClr val="000066"/>
                </a:solidFill>
                <a:latin typeface="Arial Rounded MT Bold" pitchFamily="34" charset="0"/>
              </a:rPr>
              <a:t>7  *  4  =  28                    40  :  10      =  4</a:t>
            </a:r>
          </a:p>
        </p:txBody>
      </p:sp>
      <p:pic>
        <p:nvPicPr>
          <p:cNvPr id="7175" name="Picture 7" descr="dog001_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21" y="1398191"/>
            <a:ext cx="1048314" cy="10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369a5c2bd2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20" y="2430646"/>
            <a:ext cx="1069316" cy="11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at3_thumbn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3" y="5288273"/>
            <a:ext cx="931058" cy="11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og002_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06" y="3463102"/>
            <a:ext cx="812050" cy="8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at6_thumbn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06" y="4177071"/>
            <a:ext cx="1048314" cy="10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at10_thumbn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68" y="1398190"/>
            <a:ext cx="841802" cy="8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188e9d6630c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11" y="2112160"/>
            <a:ext cx="1067566" cy="11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9a82fc82b6d9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7" y="3303858"/>
            <a:ext cx="1151571" cy="11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584f4a3ea33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8" y="4096574"/>
            <a:ext cx="1191824" cy="14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fc4b62a12544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91" y="5288273"/>
            <a:ext cx="10920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AutoShape 19">
            <a:hlinkClick r:id="rId12" action="ppaction://hlinksldjump" highlightClick="1">
              <a:snd r:embed="rId13" name="chimes.wav"/>
            </a:hlinkClick>
          </p:cNvPr>
          <p:cNvSpPr>
            <a:spLocks noChangeArrowheads="1"/>
          </p:cNvSpPr>
          <p:nvPr/>
        </p:nvSpPr>
        <p:spPr bwMode="auto">
          <a:xfrm>
            <a:off x="8930804" y="6558718"/>
            <a:ext cx="476030" cy="475980"/>
          </a:xfrm>
          <a:prstGeom prst="actionButtonHom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07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9344">
            <a:off x="8493536" y="333502"/>
            <a:ext cx="829627" cy="8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8618" y="108492"/>
            <a:ext cx="829715" cy="82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rishsettersaustralia.com/wp-content/uploads/2010/01/star_clipart_comet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239">
            <a:off x="9093143" y="159994"/>
            <a:ext cx="829627" cy="8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PebqvPEc9Yk/U1aTZgSz9YI/AAAAAAAAAts/B64gkv1Ctnc/s1600/planet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944">
            <a:off x="2879632" y="477171"/>
            <a:ext cx="1390167" cy="11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61" y="1991377"/>
            <a:ext cx="609038" cy="7139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45" y="3807838"/>
            <a:ext cx="609038" cy="71396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4" y="1140311"/>
            <a:ext cx="609038" cy="7139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77" y="902588"/>
            <a:ext cx="609038" cy="713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706">
            <a:off x="4373519" y="250185"/>
            <a:ext cx="2241307" cy="2018772"/>
          </a:xfrm>
          <a:prstGeom prst="rect">
            <a:avLst/>
          </a:prstGeom>
        </p:spPr>
      </p:pic>
      <p:pic>
        <p:nvPicPr>
          <p:cNvPr id="32" name="Picture 2" descr="http://irishsettersaustralia.com/wp-content/uploads/2010/01/star_clipart_comet2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777">
            <a:off x="8717679" y="6587425"/>
            <a:ext cx="829627" cy="8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7" y="3950239"/>
            <a:ext cx="609038" cy="71396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32970" y="1716075"/>
            <a:ext cx="3477160" cy="442789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49879" y="1716075"/>
            <a:ext cx="3477160" cy="44278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1121" y="1991377"/>
            <a:ext cx="2994268" cy="693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10 - 5 + 2 = </a:t>
            </a:r>
            <a:r>
              <a:rPr lang="ru-RU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71121" y="3017977"/>
            <a:ext cx="2994268" cy="693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 + 3 - 1 = </a:t>
            </a:r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71121" y="4044577"/>
            <a:ext cx="2994268" cy="693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9 - 3 + 2 = </a:t>
            </a:r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71121" y="5071180"/>
            <a:ext cx="2994268" cy="6930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7 - 2 + 4 = </a:t>
            </a:r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5" y="1991377"/>
            <a:ext cx="609038" cy="7139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5" y="2986083"/>
            <a:ext cx="609038" cy="7139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5" y="4018374"/>
            <a:ext cx="609038" cy="7139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5" y="5049845"/>
            <a:ext cx="609038" cy="713969"/>
          </a:xfrm>
          <a:prstGeom prst="rect">
            <a:avLst/>
          </a:prstGeom>
        </p:spPr>
      </p:pic>
      <p:grpSp>
        <p:nvGrpSpPr>
          <p:cNvPr id="26" name="Группа 27"/>
          <p:cNvGrpSpPr>
            <a:grpSpLocks/>
          </p:cNvGrpSpPr>
          <p:nvPr/>
        </p:nvGrpSpPr>
        <p:grpSpPr bwMode="auto">
          <a:xfrm>
            <a:off x="4065389" y="5469094"/>
            <a:ext cx="2087562" cy="2138363"/>
            <a:chOff x="7039997" y="539477"/>
            <a:chExt cx="2088232" cy="2138856"/>
          </a:xfrm>
        </p:grpSpPr>
        <p:pic>
          <p:nvPicPr>
            <p:cNvPr id="27" name="Рисунок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997" y="539477"/>
              <a:ext cx="2088232" cy="213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олилиния 24"/>
            <p:cNvSpPr>
              <a:spLocks/>
            </p:cNvSpPr>
            <p:nvPr/>
          </p:nvSpPr>
          <p:spPr bwMode="auto">
            <a:xfrm>
              <a:off x="8034528" y="1816608"/>
              <a:ext cx="414528" cy="134112"/>
            </a:xfrm>
            <a:custGeom>
              <a:avLst/>
              <a:gdLst>
                <a:gd name="T0" fmla="*/ 0 w 414528"/>
                <a:gd name="T1" fmla="*/ 134112 h 134112"/>
                <a:gd name="T2" fmla="*/ 60960 w 414528"/>
                <a:gd name="T3" fmla="*/ 97536 h 134112"/>
                <a:gd name="T4" fmla="*/ 134112 w 414528"/>
                <a:gd name="T5" fmla="*/ 48768 h 134112"/>
                <a:gd name="T6" fmla="*/ 170688 w 414528"/>
                <a:gd name="T7" fmla="*/ 36576 h 134112"/>
                <a:gd name="T8" fmla="*/ 243840 w 414528"/>
                <a:gd name="T9" fmla="*/ 0 h 134112"/>
                <a:gd name="T10" fmla="*/ 377952 w 414528"/>
                <a:gd name="T11" fmla="*/ 24384 h 134112"/>
                <a:gd name="T12" fmla="*/ 414528 w 414528"/>
                <a:gd name="T13" fmla="*/ 48768 h 134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4528" h="134112">
                  <a:moveTo>
                    <a:pt x="0" y="134112"/>
                  </a:moveTo>
                  <a:cubicBezTo>
                    <a:pt x="20320" y="121920"/>
                    <a:pt x="40968" y="110258"/>
                    <a:pt x="60960" y="97536"/>
                  </a:cubicBezTo>
                  <a:cubicBezTo>
                    <a:pt x="85684" y="81802"/>
                    <a:pt x="106310" y="58035"/>
                    <a:pt x="134112" y="48768"/>
                  </a:cubicBezTo>
                  <a:cubicBezTo>
                    <a:pt x="146304" y="44704"/>
                    <a:pt x="159193" y="42323"/>
                    <a:pt x="170688" y="36576"/>
                  </a:cubicBezTo>
                  <a:cubicBezTo>
                    <a:pt x="265226" y="-10693"/>
                    <a:pt x="151905" y="30645"/>
                    <a:pt x="243840" y="0"/>
                  </a:cubicBezTo>
                  <a:cubicBezTo>
                    <a:pt x="277462" y="4203"/>
                    <a:pt x="340363" y="5590"/>
                    <a:pt x="377952" y="24384"/>
                  </a:cubicBezTo>
                  <a:cubicBezTo>
                    <a:pt x="391058" y="30937"/>
                    <a:pt x="414528" y="48768"/>
                    <a:pt x="414528" y="4876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Овал 26"/>
            <p:cNvSpPr>
              <a:spLocks noChangeArrowheads="1"/>
            </p:cNvSpPr>
            <p:nvPr/>
          </p:nvSpPr>
          <p:spPr bwMode="auto">
            <a:xfrm>
              <a:off x="8025768" y="1569214"/>
              <a:ext cx="216024" cy="1654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15233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7.40741E-7 L 0.49114 0.49514 L 2.5E-6 0.49514 L 0.00989 0.01319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4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1.11111E-6 L 0.49114 0.34884 L 2.5E-6 0.34884 L 0.00989 0.01319 " pathEditMode="relative" rAng="0" ptsTypes="FFFF">
                                      <p:cBhvr>
                                        <p:cTn id="14" dur="2000" spd="-100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1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89 2.96296E-6 L 0.48489 0.20277 L 2.5E-6 0.20277 L 0.00989 0.01319 L 0.00989 0.01319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14 3.33333E-6 L 0.49114 0.06689 L 2.5E-6 0.06689 L 0.00989 0.01319 " pathEditMode="relative" rAng="0" ptsTypes="FFFF">
                                      <p:cBhvr>
                                        <p:cTn id="30" dur="2000" spd="-100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86" y="843464"/>
            <a:ext cx="5677352" cy="200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5243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462</Words>
  <Application>Microsoft Office PowerPoint</Application>
  <PresentationFormat>Произвольный</PresentationFormat>
  <Paragraphs>132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Только самым умным детям Во Вселенной на ракете ПРЕДЛАГАЮ полетать И при этом повторять счёт до 100 и 1000!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Вопросы  викторины:</vt:lpstr>
      <vt:lpstr>     Ответы  на  вопросы  викторины: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43</cp:revision>
  <cp:lastPrinted>1601-01-01T00:00:00Z</cp:lastPrinted>
  <dcterms:created xsi:type="dcterms:W3CDTF">2011-03-18T21:17:32Z</dcterms:created>
  <dcterms:modified xsi:type="dcterms:W3CDTF">2024-05-28T05:53:21Z</dcterms:modified>
</cp:coreProperties>
</file>